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73" r:id="rId3"/>
    <p:sldId id="263" r:id="rId4"/>
    <p:sldId id="264" r:id="rId5"/>
    <p:sldId id="265" r:id="rId6"/>
    <p:sldId id="266" r:id="rId7"/>
    <p:sldId id="267" r:id="rId8"/>
    <p:sldId id="259" r:id="rId9"/>
    <p:sldId id="262" r:id="rId10"/>
    <p:sldId id="260" r:id="rId11"/>
    <p:sldId id="268" r:id="rId12"/>
    <p:sldId id="271"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6BA9D3-FFDA-4725-9C4E-9A372CF32827}" type="datetimeFigureOut">
              <a:rPr lang="en-IN" smtClean="0"/>
              <a:t>01-03-2024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9611264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6BA9D3-FFDA-4725-9C4E-9A372CF32827}" type="datetimeFigureOut">
              <a:rPr lang="en-IN" smtClean="0"/>
              <a:t>01-03-2024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11107416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6BA9D3-FFDA-4725-9C4E-9A372CF32827}" type="datetimeFigureOut">
              <a:rPr lang="en-IN" smtClean="0"/>
              <a:t>01-03-2024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C3E585-D549-4979-AD9D-73CD842F104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903335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6BA9D3-FFDA-4725-9C4E-9A372CF32827}" type="datetimeFigureOut">
              <a:rPr lang="en-IN" smtClean="0"/>
              <a:t>01-03-2024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1777747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6BA9D3-FFDA-4725-9C4E-9A372CF32827}" type="datetimeFigureOut">
              <a:rPr lang="en-IN" smtClean="0"/>
              <a:t>01-03-2024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C3E585-D549-4979-AD9D-73CD842F104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337345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6BA9D3-FFDA-4725-9C4E-9A372CF32827}" type="datetimeFigureOut">
              <a:rPr lang="en-IN" smtClean="0"/>
              <a:t>01-03-2024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1556413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6BA9D3-FFDA-4725-9C4E-9A372CF32827}" type="datetimeFigureOut">
              <a:rPr lang="en-IN" smtClean="0"/>
              <a:t>01-03-2024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31928709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6BA9D3-FFDA-4725-9C4E-9A372CF32827}" type="datetimeFigureOut">
              <a:rPr lang="en-IN" smtClean="0"/>
              <a:t>01-03-2024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3868712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6BA9D3-FFDA-4725-9C4E-9A372CF32827}" type="datetimeFigureOut">
              <a:rPr lang="en-IN" smtClean="0"/>
              <a:t>01-03-2024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14686758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6BA9D3-FFDA-4725-9C4E-9A372CF32827}" type="datetimeFigureOut">
              <a:rPr lang="en-IN" smtClean="0"/>
              <a:t>01-03-2024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19585910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6BA9D3-FFDA-4725-9C4E-9A372CF32827}" type="datetimeFigureOut">
              <a:rPr lang="en-IN" smtClean="0"/>
              <a:t>01-03-2024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20481539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6BA9D3-FFDA-4725-9C4E-9A372CF32827}" type="datetimeFigureOut">
              <a:rPr lang="en-IN" smtClean="0"/>
              <a:t>01-03-2024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3707747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6BA9D3-FFDA-4725-9C4E-9A372CF32827}" type="datetimeFigureOut">
              <a:rPr lang="en-IN" smtClean="0"/>
              <a:t>01-03-2024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10725408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6BA9D3-FFDA-4725-9C4E-9A372CF32827}" type="datetimeFigureOut">
              <a:rPr lang="en-IN" smtClean="0"/>
              <a:t>01-03-2024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2644287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6BA9D3-FFDA-4725-9C4E-9A372CF32827}" type="datetimeFigureOut">
              <a:rPr lang="en-IN" smtClean="0"/>
              <a:t>01-03-2024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1629842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6BA9D3-FFDA-4725-9C4E-9A372CF32827}" type="datetimeFigureOut">
              <a:rPr lang="en-IN" smtClean="0"/>
              <a:t>01-03-2024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C3E585-D549-4979-AD9D-73CD842F1043}" type="slidenum">
              <a:rPr lang="en-IN" smtClean="0"/>
              <a:t>‹#›</a:t>
            </a:fld>
            <a:endParaRPr lang="en-IN"/>
          </a:p>
        </p:txBody>
      </p:sp>
    </p:spTree>
    <p:extLst>
      <p:ext uri="{BB962C8B-B14F-4D97-AF65-F5344CB8AC3E}">
        <p14:creationId xmlns:p14="http://schemas.microsoft.com/office/powerpoint/2010/main" val="26507660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6BA9D3-FFDA-4725-9C4E-9A372CF32827}" type="datetimeFigureOut">
              <a:rPr lang="en-IN" smtClean="0"/>
              <a:t>01-03-2024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7C3E585-D549-4979-AD9D-73CD842F1043}" type="slidenum">
              <a:rPr lang="en-IN" smtClean="0"/>
              <a:t>‹#›</a:t>
            </a:fld>
            <a:endParaRPr lang="en-IN"/>
          </a:p>
        </p:txBody>
      </p:sp>
    </p:spTree>
    <p:extLst>
      <p:ext uri="{BB962C8B-B14F-4D97-AF65-F5344CB8AC3E}">
        <p14:creationId xmlns:p14="http://schemas.microsoft.com/office/powerpoint/2010/main" val="1516771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0.png"/><Relationship Id="rId7"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2.png"/><Relationship Id="rId7" Type="http://schemas.openxmlformats.org/officeDocument/2006/relationships/image" Target="../media/image6.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png"/><Relationship Id="rId7" Type="http://schemas.openxmlformats.org/officeDocument/2006/relationships/image" Target="../media/image6.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6.png"/><Relationship Id="rId7" Type="http://schemas.openxmlformats.org/officeDocument/2006/relationships/image" Target="../media/image6.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5364D6-6141-68E8-D14D-D70E8521AE95}"/>
              </a:ext>
            </a:extLst>
          </p:cNvPr>
          <p:cNvSpPr txBox="1"/>
          <p:nvPr/>
        </p:nvSpPr>
        <p:spPr>
          <a:xfrm>
            <a:off x="1258349" y="2130804"/>
            <a:ext cx="7248088" cy="1938992"/>
          </a:xfrm>
          <a:prstGeom prst="rect">
            <a:avLst/>
          </a:prstGeom>
          <a:noFill/>
        </p:spPr>
        <p:txBody>
          <a:bodyPr wrap="square" rtlCol="0">
            <a:spAutoFit/>
          </a:bodyPr>
          <a:lstStyle/>
          <a:p>
            <a:pPr algn="ctr"/>
            <a:r>
              <a:rPr lang="en-US" sz="6000" dirty="0">
                <a:solidFill>
                  <a:schemeClr val="accent2">
                    <a:lumMod val="50000"/>
                  </a:schemeClr>
                </a:solidFill>
              </a:rPr>
              <a:t>AVENTURE WORKS CYCLE</a:t>
            </a:r>
            <a:endParaRPr lang="en-IN" sz="6000" dirty="0">
              <a:solidFill>
                <a:schemeClr val="accent2">
                  <a:lumMod val="50000"/>
                </a:schemeClr>
              </a:solidFill>
            </a:endParaRPr>
          </a:p>
        </p:txBody>
      </p:sp>
      <p:pic>
        <p:nvPicPr>
          <p:cNvPr id="3" name="Picture 6">
            <a:extLst>
              <a:ext uri="{FF2B5EF4-FFF2-40B4-BE49-F238E27FC236}">
                <a16:creationId xmlns:a16="http://schemas.microsoft.com/office/drawing/2014/main" id="{211773E4-71F4-5544-B8ED-E0E62B0A6524}"/>
              </a:ext>
            </a:extLst>
          </p:cNvPr>
          <p:cNvPicPr>
            <a:picLocks noChangeAspect="1" noChangeArrowheads="1"/>
          </p:cNvPicPr>
          <p:nvPr/>
        </p:nvPicPr>
        <p:blipFill>
          <a:blip r:embed="rId2">
            <a:alphaModFix amt="17000"/>
            <a:extLst>
              <a:ext uri="{BEBA8EAE-BF5A-486C-A8C5-ECC9F3942E4B}">
                <a14:imgProps xmlns:a14="http://schemas.microsoft.com/office/drawing/2010/main">
                  <a14:imgLayer r:embed="rId3">
                    <a14:imgEffect>
                      <a14:sharpenSoften amount="6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67735" y="-38100"/>
            <a:ext cx="12259735" cy="6896100"/>
          </a:xfrm>
          <a:prstGeom prst="rect">
            <a:avLst/>
          </a:prstGeom>
          <a:noFill/>
          <a:effectLst>
            <a:outerShdw blurRad="76200" dist="50800" dir="5400000" algn="ctr" rotWithShape="0">
              <a:srgbClr val="000000"/>
            </a:outerShdw>
            <a:reflection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E45CB82-A8CF-3BC2-DE06-FBD2E8458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94" y="-155896"/>
            <a:ext cx="2102141" cy="21021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28A093-B67F-93D4-922A-A5D43D0ABFD2}"/>
              </a:ext>
            </a:extLst>
          </p:cNvPr>
          <p:cNvSpPr txBox="1"/>
          <p:nvPr/>
        </p:nvSpPr>
        <p:spPr>
          <a:xfrm>
            <a:off x="8237989" y="5075339"/>
            <a:ext cx="3867325" cy="1754326"/>
          </a:xfrm>
          <a:prstGeom prst="rect">
            <a:avLst/>
          </a:prstGeom>
          <a:noFill/>
        </p:spPr>
        <p:txBody>
          <a:bodyPr wrap="square" rtlCol="0">
            <a:spAutoFit/>
          </a:bodyPr>
          <a:lstStyle/>
          <a:p>
            <a:r>
              <a:rPr lang="en-US" dirty="0"/>
              <a:t>Presented by: Group 4</a:t>
            </a:r>
          </a:p>
          <a:p>
            <a:r>
              <a:rPr lang="en-US" dirty="0"/>
              <a:t>Members : </a:t>
            </a:r>
            <a:r>
              <a:rPr lang="en-IN" b="0" i="0" dirty="0">
                <a:solidFill>
                  <a:srgbClr val="222222"/>
                </a:solidFill>
                <a:effectLst/>
                <a:latin typeface="Calibri" panose="020F0502020204030204" pitchFamily="34" charset="0"/>
              </a:rPr>
              <a:t>Abhishek Jairaj Kunder</a:t>
            </a:r>
          </a:p>
          <a:p>
            <a:r>
              <a:rPr lang="en-IN" dirty="0">
                <a:solidFill>
                  <a:srgbClr val="222222"/>
                </a:solidFill>
                <a:latin typeface="Calibri" panose="020F0502020204030204" pitchFamily="34" charset="0"/>
              </a:rPr>
              <a:t>                      </a:t>
            </a:r>
            <a:r>
              <a:rPr lang="en-IN" b="0" i="0" dirty="0">
                <a:solidFill>
                  <a:srgbClr val="222222"/>
                </a:solidFill>
                <a:effectLst/>
                <a:latin typeface="Calibri" panose="020F0502020204030204" pitchFamily="34" charset="0"/>
              </a:rPr>
              <a:t>Anjali Kaushik Singh</a:t>
            </a:r>
            <a:endParaRPr lang="en-IN" dirty="0">
              <a:solidFill>
                <a:srgbClr val="222222"/>
              </a:solidFill>
              <a:latin typeface="Calibri" panose="020F0502020204030204" pitchFamily="34" charset="0"/>
            </a:endParaRPr>
          </a:p>
          <a:p>
            <a:r>
              <a:rPr lang="en-IN" dirty="0">
                <a:solidFill>
                  <a:srgbClr val="222222"/>
                </a:solidFill>
                <a:latin typeface="Calibri" panose="020F0502020204030204" pitchFamily="34" charset="0"/>
              </a:rPr>
              <a:t>                      </a:t>
            </a:r>
            <a:r>
              <a:rPr lang="en-IN" b="0" i="0" dirty="0">
                <a:solidFill>
                  <a:srgbClr val="222222"/>
                </a:solidFill>
                <a:effectLst/>
                <a:latin typeface="Calibri" panose="020F0502020204030204" pitchFamily="34" charset="0"/>
              </a:rPr>
              <a:t>Jay Parag Shah</a:t>
            </a:r>
          </a:p>
          <a:p>
            <a:r>
              <a:rPr lang="en-IN" b="0" i="0" dirty="0">
                <a:solidFill>
                  <a:srgbClr val="222222"/>
                </a:solidFill>
                <a:effectLst/>
                <a:latin typeface="Calibri" panose="020F0502020204030204" pitchFamily="34" charset="0"/>
              </a:rPr>
              <a:t>                      Santhosh Kavala</a:t>
            </a:r>
            <a:endParaRPr lang="en-IN" dirty="0">
              <a:solidFill>
                <a:srgbClr val="222222"/>
              </a:solidFill>
              <a:latin typeface="Calibri" panose="020F0502020204030204" pitchFamily="34" charset="0"/>
            </a:endParaRPr>
          </a:p>
          <a:p>
            <a:r>
              <a:rPr lang="en-IN" dirty="0">
                <a:solidFill>
                  <a:srgbClr val="222222"/>
                </a:solidFill>
                <a:latin typeface="Calibri" panose="020F0502020204030204" pitchFamily="34" charset="0"/>
              </a:rPr>
              <a:t>                      </a:t>
            </a:r>
            <a:r>
              <a:rPr lang="en-IN" b="0" i="0" dirty="0">
                <a:solidFill>
                  <a:srgbClr val="222222"/>
                </a:solidFill>
                <a:effectLst/>
                <a:latin typeface="Calibri" panose="020F0502020204030204" pitchFamily="34" charset="0"/>
              </a:rPr>
              <a:t>B Shivani Reddy</a:t>
            </a:r>
            <a:endParaRPr lang="en-IN" dirty="0"/>
          </a:p>
        </p:txBody>
      </p:sp>
    </p:spTree>
    <p:extLst>
      <p:ext uri="{BB962C8B-B14F-4D97-AF65-F5344CB8AC3E}">
        <p14:creationId xmlns:p14="http://schemas.microsoft.com/office/powerpoint/2010/main" val="15149961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2798CFA5-FDF8-3B95-053B-6D4C868EFEAE}"/>
              </a:ext>
            </a:extLst>
          </p:cNvPr>
          <p:cNvPicPr>
            <a:picLocks noChangeAspect="1" noChangeArrowheads="1"/>
          </p:cNvPicPr>
          <p:nvPr/>
        </p:nvPicPr>
        <p:blipFill>
          <a:blip r:embed="rId2">
            <a:alphaModFix amt="17000"/>
            <a:extLst>
              <a:ext uri="{BEBA8EAE-BF5A-486C-A8C5-ECC9F3942E4B}">
                <a14:imgProps xmlns:a14="http://schemas.microsoft.com/office/drawing/2010/main">
                  <a14:imgLayer r:embed="rId3">
                    <a14:imgEffect>
                      <a14:sharpenSoften amount="6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67735" y="-38100"/>
            <a:ext cx="12259735" cy="6896100"/>
          </a:xfrm>
          <a:prstGeom prst="rect">
            <a:avLst/>
          </a:prstGeom>
          <a:noFill/>
          <a:effectLst>
            <a:outerShdw blurRad="76200" dist="50800" dir="5400000" algn="ctr" rotWithShape="0">
              <a:srgbClr val="000000"/>
            </a:outerShdw>
            <a:reflection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F9A577C-86A8-5EA0-47F6-857B96C5E0AE}"/>
              </a:ext>
            </a:extLst>
          </p:cNvPr>
          <p:cNvPicPr>
            <a:picLocks noChangeAspect="1"/>
          </p:cNvPicPr>
          <p:nvPr/>
        </p:nvPicPr>
        <p:blipFill rotWithShape="1">
          <a:blip r:embed="rId4"/>
          <a:srcRect l="8093" r="15961" b="4994"/>
          <a:stretch/>
        </p:blipFill>
        <p:spPr>
          <a:xfrm>
            <a:off x="287774" y="2294338"/>
            <a:ext cx="4701421" cy="3538351"/>
          </a:xfrm>
          <a:prstGeom prst="rect">
            <a:avLst/>
          </a:prstGeom>
        </p:spPr>
      </p:pic>
      <p:sp>
        <p:nvSpPr>
          <p:cNvPr id="4" name="TextBox 3">
            <a:extLst>
              <a:ext uri="{FF2B5EF4-FFF2-40B4-BE49-F238E27FC236}">
                <a16:creationId xmlns:a16="http://schemas.microsoft.com/office/drawing/2014/main" id="{EB4AECEB-4607-3BC4-9E11-68BB4C407BEC}"/>
              </a:ext>
            </a:extLst>
          </p:cNvPr>
          <p:cNvSpPr txBox="1"/>
          <p:nvPr/>
        </p:nvSpPr>
        <p:spPr>
          <a:xfrm>
            <a:off x="173965" y="1156764"/>
            <a:ext cx="11844070" cy="872483"/>
          </a:xfrm>
          <a:prstGeom prst="rect">
            <a:avLst/>
          </a:prstGeom>
          <a:noFill/>
        </p:spPr>
        <p:txBody>
          <a:bodyPr wrap="square" rtlCol="0">
            <a:spAutoFit/>
          </a:bodyPr>
          <a:lstStyle/>
          <a:p>
            <a:pPr>
              <a:lnSpc>
                <a:spcPct val="150000"/>
              </a:lnSpc>
            </a:pPr>
            <a:r>
              <a:rPr lang="en-US" b="0" i="0" dirty="0">
                <a:effectLst/>
                <a:latin typeface="+mj-lt"/>
              </a:rPr>
              <a:t>In the decomposition tree, we observe that Adventures Work Cycle's (AWC) total sales amount to 29,358K. Notably, the highest sales are attributed to Bikes, succeeded by Accessories and Clothing categories. </a:t>
            </a:r>
            <a:endParaRPr lang="en-IN" dirty="0">
              <a:latin typeface="+mj-lt"/>
            </a:endParaRPr>
          </a:p>
        </p:txBody>
      </p:sp>
      <p:pic>
        <p:nvPicPr>
          <p:cNvPr id="9" name="Picture 8">
            <a:extLst>
              <a:ext uri="{FF2B5EF4-FFF2-40B4-BE49-F238E27FC236}">
                <a16:creationId xmlns:a16="http://schemas.microsoft.com/office/drawing/2014/main" id="{C3881C59-454F-1AD6-0312-F616A7332AD5}"/>
              </a:ext>
            </a:extLst>
          </p:cNvPr>
          <p:cNvPicPr>
            <a:picLocks noChangeAspect="1"/>
          </p:cNvPicPr>
          <p:nvPr/>
        </p:nvPicPr>
        <p:blipFill>
          <a:blip r:embed="rId5"/>
          <a:stretch>
            <a:fillRect/>
          </a:stretch>
        </p:blipFill>
        <p:spPr>
          <a:xfrm>
            <a:off x="5611608" y="2686445"/>
            <a:ext cx="5957978" cy="2957567"/>
          </a:xfrm>
          <a:prstGeom prst="rect">
            <a:avLst/>
          </a:prstGeom>
        </p:spPr>
      </p:pic>
      <p:sp>
        <p:nvSpPr>
          <p:cNvPr id="13" name="TextBox 12">
            <a:extLst>
              <a:ext uri="{FF2B5EF4-FFF2-40B4-BE49-F238E27FC236}">
                <a16:creationId xmlns:a16="http://schemas.microsoft.com/office/drawing/2014/main" id="{369A82AA-D849-E3A6-4BF3-DEB4A23BA910}"/>
              </a:ext>
            </a:extLst>
          </p:cNvPr>
          <p:cNvSpPr txBox="1"/>
          <p:nvPr/>
        </p:nvSpPr>
        <p:spPr>
          <a:xfrm>
            <a:off x="368445" y="5909103"/>
            <a:ext cx="11383222" cy="872483"/>
          </a:xfrm>
          <a:prstGeom prst="rect">
            <a:avLst/>
          </a:prstGeom>
          <a:noFill/>
        </p:spPr>
        <p:txBody>
          <a:bodyPr wrap="square" rtlCol="0">
            <a:spAutoFit/>
          </a:bodyPr>
          <a:lstStyle/>
          <a:p>
            <a:pPr>
              <a:lnSpc>
                <a:spcPct val="150000"/>
              </a:lnSpc>
            </a:pPr>
            <a:r>
              <a:rPr lang="en-US" b="0" i="0" dirty="0">
                <a:effectLst/>
                <a:latin typeface="+mj-lt"/>
              </a:rPr>
              <a:t>The line chart illustrates the annual sales and profits generated by AWC across its product categories: bikes, accessories, and clothing. </a:t>
            </a:r>
            <a:endParaRPr lang="en-IN" dirty="0">
              <a:latin typeface="+mj-lt"/>
            </a:endParaRPr>
          </a:p>
        </p:txBody>
      </p:sp>
      <p:sp>
        <p:nvSpPr>
          <p:cNvPr id="6" name="TextBox 5">
            <a:extLst>
              <a:ext uri="{FF2B5EF4-FFF2-40B4-BE49-F238E27FC236}">
                <a16:creationId xmlns:a16="http://schemas.microsoft.com/office/drawing/2014/main" id="{C5BFA180-5FFD-517C-C37D-2AD972C2F227}"/>
              </a:ext>
            </a:extLst>
          </p:cNvPr>
          <p:cNvSpPr txBox="1"/>
          <p:nvPr/>
        </p:nvSpPr>
        <p:spPr>
          <a:xfrm>
            <a:off x="3389152" y="209725"/>
            <a:ext cx="4420998" cy="646331"/>
          </a:xfrm>
          <a:prstGeom prst="rect">
            <a:avLst/>
          </a:prstGeom>
          <a:noFill/>
        </p:spPr>
        <p:txBody>
          <a:bodyPr wrap="square" rtlCol="0">
            <a:spAutoFit/>
          </a:bodyPr>
          <a:lstStyle/>
          <a:p>
            <a:pPr algn="ctr"/>
            <a:r>
              <a:rPr lang="en-US" sz="3600" b="1" dirty="0">
                <a:solidFill>
                  <a:schemeClr val="accent2">
                    <a:lumMod val="50000"/>
                  </a:schemeClr>
                </a:solidFill>
              </a:rPr>
              <a:t>PRODUCT ANALYSIS</a:t>
            </a:r>
            <a:endParaRPr lang="en-IN" sz="3600" b="1" dirty="0">
              <a:solidFill>
                <a:schemeClr val="accent2">
                  <a:lumMod val="50000"/>
                </a:schemeClr>
              </a:solidFill>
            </a:endParaRPr>
          </a:p>
        </p:txBody>
      </p:sp>
    </p:spTree>
    <p:extLst>
      <p:ext uri="{BB962C8B-B14F-4D97-AF65-F5344CB8AC3E}">
        <p14:creationId xmlns:p14="http://schemas.microsoft.com/office/powerpoint/2010/main" val="43406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A5D12E-A20C-0C40-D1EF-E0547336C303}"/>
              </a:ext>
            </a:extLst>
          </p:cNvPr>
          <p:cNvPicPr>
            <a:picLocks noChangeAspect="1"/>
          </p:cNvPicPr>
          <p:nvPr/>
        </p:nvPicPr>
        <p:blipFill>
          <a:blip r:embed="rId2"/>
          <a:stretch>
            <a:fillRect/>
          </a:stretch>
        </p:blipFill>
        <p:spPr>
          <a:xfrm>
            <a:off x="6799647" y="-1"/>
            <a:ext cx="4777002" cy="3471623"/>
          </a:xfrm>
          <a:prstGeom prst="rect">
            <a:avLst/>
          </a:prstGeom>
        </p:spPr>
      </p:pic>
      <p:pic>
        <p:nvPicPr>
          <p:cNvPr id="2" name="Picture 6">
            <a:extLst>
              <a:ext uri="{FF2B5EF4-FFF2-40B4-BE49-F238E27FC236}">
                <a16:creationId xmlns:a16="http://schemas.microsoft.com/office/drawing/2014/main" id="{80513CAD-06BB-E2FC-0F57-37377300FBE8}"/>
              </a:ext>
            </a:extLst>
          </p:cNvPr>
          <p:cNvPicPr>
            <a:picLocks noChangeAspect="1" noChangeArrowheads="1"/>
          </p:cNvPicPr>
          <p:nvPr/>
        </p:nvPicPr>
        <p:blipFill>
          <a:blip r:embed="rId3">
            <a:alphaModFix amt="17000"/>
            <a:extLst>
              <a:ext uri="{BEBA8EAE-BF5A-486C-A8C5-ECC9F3942E4B}">
                <a14:imgProps xmlns:a14="http://schemas.microsoft.com/office/drawing/2010/main">
                  <a14:imgLayer r:embed="rId4">
                    <a14:imgEffect>
                      <a14:sharpenSoften amount="6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33868" y="0"/>
            <a:ext cx="12153981" cy="6896100"/>
          </a:xfrm>
          <a:prstGeom prst="rect">
            <a:avLst/>
          </a:prstGeom>
          <a:noFill/>
          <a:effectLst>
            <a:outerShdw blurRad="76200" dist="50800" dir="5400000" algn="ctr" rotWithShape="0">
              <a:srgbClr val="000000"/>
            </a:outerShdw>
            <a:reflection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7120072-0378-2875-8C0C-86E49828E66C}"/>
              </a:ext>
            </a:extLst>
          </p:cNvPr>
          <p:cNvSpPr txBox="1"/>
          <p:nvPr/>
        </p:nvSpPr>
        <p:spPr>
          <a:xfrm>
            <a:off x="151002" y="167780"/>
            <a:ext cx="6887361" cy="646331"/>
          </a:xfrm>
          <a:prstGeom prst="rect">
            <a:avLst/>
          </a:prstGeom>
          <a:noFill/>
        </p:spPr>
        <p:txBody>
          <a:bodyPr wrap="square" rtlCol="0">
            <a:spAutoFit/>
          </a:bodyPr>
          <a:lstStyle/>
          <a:p>
            <a:r>
              <a:rPr lang="en-US" sz="3600" b="1" dirty="0">
                <a:solidFill>
                  <a:schemeClr val="accent2">
                    <a:lumMod val="50000"/>
                  </a:schemeClr>
                </a:solidFill>
                <a:latin typeface="+mj-lt"/>
              </a:rPr>
              <a:t>COUNTRYWISE SALES ANALYSIS</a:t>
            </a:r>
            <a:endParaRPr lang="en-IN" sz="3600" b="1" dirty="0">
              <a:solidFill>
                <a:schemeClr val="accent2">
                  <a:lumMod val="50000"/>
                </a:schemeClr>
              </a:solidFill>
              <a:latin typeface="+mj-lt"/>
            </a:endParaRPr>
          </a:p>
        </p:txBody>
      </p:sp>
      <p:sp>
        <p:nvSpPr>
          <p:cNvPr id="12" name="TextBox 11">
            <a:extLst>
              <a:ext uri="{FF2B5EF4-FFF2-40B4-BE49-F238E27FC236}">
                <a16:creationId xmlns:a16="http://schemas.microsoft.com/office/drawing/2014/main" id="{FA1337A0-780B-81A4-5BA1-FD61F5A7B509}"/>
              </a:ext>
            </a:extLst>
          </p:cNvPr>
          <p:cNvSpPr txBox="1"/>
          <p:nvPr/>
        </p:nvSpPr>
        <p:spPr>
          <a:xfrm>
            <a:off x="411061" y="964734"/>
            <a:ext cx="5372193" cy="2344168"/>
          </a:xfrm>
          <a:prstGeom prst="rect">
            <a:avLst/>
          </a:prstGeom>
          <a:noFill/>
        </p:spPr>
        <p:txBody>
          <a:bodyPr wrap="square" rtlCol="0">
            <a:spAutoFit/>
          </a:bodyPr>
          <a:lstStyle/>
          <a:p>
            <a:pPr>
              <a:lnSpc>
                <a:spcPct val="150000"/>
              </a:lnSpc>
            </a:pPr>
            <a:r>
              <a:rPr lang="en-US" sz="2000" b="0" i="0" dirty="0">
                <a:effectLst/>
              </a:rPr>
              <a:t>The image illustrates the sales distribution of AWC Company across various countries. Notably, it reveals that both the United States and Australia boast comparable total sales figures.</a:t>
            </a:r>
            <a:endParaRPr lang="en-IN" sz="2000" dirty="0"/>
          </a:p>
        </p:txBody>
      </p:sp>
      <p:pic>
        <p:nvPicPr>
          <p:cNvPr id="4" name="Picture 3">
            <a:extLst>
              <a:ext uri="{FF2B5EF4-FFF2-40B4-BE49-F238E27FC236}">
                <a16:creationId xmlns:a16="http://schemas.microsoft.com/office/drawing/2014/main" id="{1B992AE7-D2CE-BACE-476F-FA5A5931F152}"/>
              </a:ext>
            </a:extLst>
          </p:cNvPr>
          <p:cNvPicPr>
            <a:picLocks noChangeAspect="1"/>
          </p:cNvPicPr>
          <p:nvPr/>
        </p:nvPicPr>
        <p:blipFill rotWithShape="1">
          <a:blip r:embed="rId5"/>
          <a:srcRect l="611" t="2066"/>
          <a:stretch/>
        </p:blipFill>
        <p:spPr>
          <a:xfrm>
            <a:off x="0" y="3531903"/>
            <a:ext cx="12192000" cy="3303917"/>
          </a:xfrm>
          <a:prstGeom prst="rect">
            <a:avLst/>
          </a:prstGeom>
        </p:spPr>
      </p:pic>
    </p:spTree>
    <p:extLst>
      <p:ext uri="{BB962C8B-B14F-4D97-AF65-F5344CB8AC3E}">
        <p14:creationId xmlns:p14="http://schemas.microsoft.com/office/powerpoint/2010/main" val="295597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09EB14AD-30F8-CB79-0B58-7653AE8528F4}"/>
              </a:ext>
            </a:extLst>
          </p:cNvPr>
          <p:cNvPicPr>
            <a:picLocks noChangeAspect="1" noChangeArrowheads="1"/>
          </p:cNvPicPr>
          <p:nvPr/>
        </p:nvPicPr>
        <p:blipFill rotWithShape="1">
          <a:blip r:embed="rId2">
            <a:alphaModFix amt="33000"/>
            <a:extLst>
              <a:ext uri="{28A0092B-C50C-407E-A947-70E740481C1C}">
                <a14:useLocalDpi xmlns:a14="http://schemas.microsoft.com/office/drawing/2010/main" val="0"/>
              </a:ext>
            </a:extLst>
          </a:blip>
          <a:srcRect t="13718" r="10518"/>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4FFA1D-9C52-6ED1-840B-5B4A5956F823}"/>
              </a:ext>
            </a:extLst>
          </p:cNvPr>
          <p:cNvSpPr txBox="1"/>
          <p:nvPr/>
        </p:nvSpPr>
        <p:spPr>
          <a:xfrm>
            <a:off x="2070340" y="232913"/>
            <a:ext cx="6478438" cy="707886"/>
          </a:xfrm>
          <a:prstGeom prst="rect">
            <a:avLst/>
          </a:prstGeom>
          <a:noFill/>
        </p:spPr>
        <p:txBody>
          <a:bodyPr wrap="square" rtlCol="0">
            <a:spAutoFit/>
          </a:bodyPr>
          <a:lstStyle/>
          <a:p>
            <a:pPr algn="ctr"/>
            <a:r>
              <a:rPr lang="en-US" sz="4000" b="1" dirty="0">
                <a:solidFill>
                  <a:schemeClr val="accent2">
                    <a:lumMod val="75000"/>
                  </a:schemeClr>
                </a:solidFill>
                <a:latin typeface="+mj-lt"/>
              </a:rPr>
              <a:t>CONCLUSION</a:t>
            </a:r>
            <a:endParaRPr lang="en-IN" sz="4000" b="1" dirty="0">
              <a:solidFill>
                <a:schemeClr val="accent2">
                  <a:lumMod val="75000"/>
                </a:schemeClr>
              </a:solidFill>
              <a:latin typeface="+mj-lt"/>
            </a:endParaRPr>
          </a:p>
        </p:txBody>
      </p:sp>
      <p:sp>
        <p:nvSpPr>
          <p:cNvPr id="4" name="TextBox 3">
            <a:extLst>
              <a:ext uri="{FF2B5EF4-FFF2-40B4-BE49-F238E27FC236}">
                <a16:creationId xmlns:a16="http://schemas.microsoft.com/office/drawing/2014/main" id="{7328D98A-3F62-BE11-3B79-AA7115F4513F}"/>
              </a:ext>
            </a:extLst>
          </p:cNvPr>
          <p:cNvSpPr txBox="1"/>
          <p:nvPr/>
        </p:nvSpPr>
        <p:spPr>
          <a:xfrm>
            <a:off x="267420" y="1207697"/>
            <a:ext cx="11835440" cy="2805833"/>
          </a:xfrm>
          <a:prstGeom prst="rect">
            <a:avLst/>
          </a:prstGeom>
          <a:noFill/>
        </p:spPr>
        <p:txBody>
          <a:bodyPr wrap="square" rtlCol="0">
            <a:spAutoFit/>
          </a:bodyPr>
          <a:lstStyle/>
          <a:p>
            <a:pPr>
              <a:lnSpc>
                <a:spcPct val="150000"/>
              </a:lnSpc>
            </a:pPr>
            <a:r>
              <a:rPr lang="en-US" sz="2000" b="0" i="0" dirty="0">
                <a:effectLst/>
              </a:rPr>
              <a:t>It was determined that AWC company's sales consistently exceeded production costs across all years, resulting in a favorable profit margin. Sales revenue was notably boosted by customers from the United States and Australia, contributing significantly to the company's financial success. From December 2013 to January 2014, the company demonstrated remarkable growth, consistently progressing with each subsequent year. The year 2013 witnessed a substantial surge in both sales and profits</a:t>
            </a:r>
            <a:r>
              <a:rPr lang="en-US" sz="2000" dirty="0"/>
              <a:t>.</a:t>
            </a:r>
            <a:endParaRPr lang="en-IN" sz="2000" dirty="0"/>
          </a:p>
        </p:txBody>
      </p:sp>
    </p:spTree>
    <p:extLst>
      <p:ext uri="{BB962C8B-B14F-4D97-AF65-F5344CB8AC3E}">
        <p14:creationId xmlns:p14="http://schemas.microsoft.com/office/powerpoint/2010/main" val="24592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BCEEBC-26E6-32CB-4126-319378CF00FD}"/>
              </a:ext>
            </a:extLst>
          </p:cNvPr>
          <p:cNvSpPr txBox="1"/>
          <p:nvPr/>
        </p:nvSpPr>
        <p:spPr>
          <a:xfrm>
            <a:off x="731520" y="2644170"/>
            <a:ext cx="8290560" cy="1569660"/>
          </a:xfrm>
          <a:prstGeom prst="rect">
            <a:avLst/>
          </a:prstGeom>
          <a:noFill/>
        </p:spPr>
        <p:txBody>
          <a:bodyPr wrap="square" rtlCol="0">
            <a:spAutoFit/>
          </a:bodyPr>
          <a:lstStyle/>
          <a:p>
            <a:pPr algn="ctr"/>
            <a:r>
              <a:rPr lang="en-US" sz="9600" dirty="0"/>
              <a:t>THANK YOU</a:t>
            </a:r>
            <a:endParaRPr lang="en-IN" sz="9600" dirty="0"/>
          </a:p>
        </p:txBody>
      </p:sp>
    </p:spTree>
    <p:extLst>
      <p:ext uri="{BB962C8B-B14F-4D97-AF65-F5344CB8AC3E}">
        <p14:creationId xmlns:p14="http://schemas.microsoft.com/office/powerpoint/2010/main" val="261656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8EDF9D-158E-2BD8-7CCC-124C866BB11B}"/>
              </a:ext>
            </a:extLst>
          </p:cNvPr>
          <p:cNvPicPr>
            <a:picLocks noChangeAspect="1"/>
          </p:cNvPicPr>
          <p:nvPr/>
        </p:nvPicPr>
        <p:blipFill rotWithShape="1">
          <a:blip r:embed="rId2"/>
          <a:srcRect t="12880" r="9144" b="19487"/>
          <a:stretch/>
        </p:blipFill>
        <p:spPr>
          <a:xfrm>
            <a:off x="6680950" y="5244860"/>
            <a:ext cx="2493095" cy="1285335"/>
          </a:xfrm>
          <a:prstGeom prst="rect">
            <a:avLst/>
          </a:prstGeom>
        </p:spPr>
      </p:pic>
      <p:sp>
        <p:nvSpPr>
          <p:cNvPr id="2" name="TextBox 1">
            <a:extLst>
              <a:ext uri="{FF2B5EF4-FFF2-40B4-BE49-F238E27FC236}">
                <a16:creationId xmlns:a16="http://schemas.microsoft.com/office/drawing/2014/main" id="{69733D71-5F22-FF86-B31B-37F03C35D632}"/>
              </a:ext>
            </a:extLst>
          </p:cNvPr>
          <p:cNvSpPr txBox="1"/>
          <p:nvPr/>
        </p:nvSpPr>
        <p:spPr>
          <a:xfrm>
            <a:off x="931653" y="1285336"/>
            <a:ext cx="10328694" cy="5540427"/>
          </a:xfrm>
          <a:prstGeom prst="rect">
            <a:avLst/>
          </a:prstGeom>
          <a:noFill/>
        </p:spPr>
        <p:txBody>
          <a:bodyPr wrap="square" rtlCol="0">
            <a:spAutoFit/>
          </a:bodyPr>
          <a:lstStyle/>
          <a:p>
            <a:pPr marL="285750" indent="-285750">
              <a:lnSpc>
                <a:spcPct val="150000"/>
              </a:lnSpc>
              <a:spcAft>
                <a:spcPts val="800"/>
              </a:spcAft>
              <a:buFont typeface="Wingdings" panose="05000000000000000000" pitchFamily="2" charset="2"/>
              <a:buChar char="Ø"/>
            </a:pPr>
            <a:r>
              <a:rPr lang="en-IN" sz="1800" dirty="0">
                <a:effectLst/>
                <a:ea typeface="Calibri" panose="020F0502020204030204" pitchFamily="34" charset="0"/>
                <a:cs typeface="Times New Roman" panose="02020603050405020304" pitchFamily="18" charset="0"/>
              </a:rPr>
              <a:t> Adventure Works Cycles is a large, multinational manufacturing company.</a:t>
            </a:r>
          </a:p>
          <a:p>
            <a:pPr marL="285750" indent="-285750">
              <a:lnSpc>
                <a:spcPct val="150000"/>
              </a:lnSpc>
              <a:spcAft>
                <a:spcPts val="800"/>
              </a:spcAft>
              <a:buFont typeface="Wingdings" panose="05000000000000000000" pitchFamily="2" charset="2"/>
              <a:buChar char="Ø"/>
            </a:pPr>
            <a:r>
              <a:rPr lang="en-IN" dirty="0">
                <a:ea typeface="Calibri" panose="020F0502020204030204" pitchFamily="34" charset="0"/>
                <a:cs typeface="Times New Roman" panose="02020603050405020304" pitchFamily="18" charset="0"/>
              </a:rPr>
              <a:t>The company </a:t>
            </a:r>
            <a:r>
              <a:rPr lang="en-IN" sz="1800" dirty="0">
                <a:effectLst/>
                <a:ea typeface="Calibri" panose="020F0502020204030204" pitchFamily="34" charset="0"/>
                <a:cs typeface="Times New Roman" panose="02020603050405020304" pitchFamily="18" charset="0"/>
              </a:rPr>
              <a:t>manufactures and sells metal and composite bicycles to North American, European and Asian commercial markets.</a:t>
            </a:r>
          </a:p>
          <a:p>
            <a:pPr marL="285750" indent="-285750">
              <a:lnSpc>
                <a:spcPct val="150000"/>
              </a:lnSpc>
              <a:spcAft>
                <a:spcPts val="800"/>
              </a:spcAft>
              <a:buFont typeface="Wingdings" panose="05000000000000000000" pitchFamily="2" charset="2"/>
              <a:buChar char="Ø"/>
            </a:pPr>
            <a:r>
              <a:rPr lang="en-US" b="0" i="0" dirty="0">
                <a:solidFill>
                  <a:srgbClr val="000000"/>
                </a:solidFill>
                <a:effectLst/>
              </a:rPr>
              <a:t>Its base operation is located in Bothell, Washington.</a:t>
            </a:r>
          </a:p>
          <a:p>
            <a:pPr marL="285750" indent="-285750">
              <a:lnSpc>
                <a:spcPct val="150000"/>
              </a:lnSpc>
              <a:spcAft>
                <a:spcPts val="800"/>
              </a:spcAft>
              <a:buFont typeface="Wingdings" panose="05000000000000000000" pitchFamily="2" charset="2"/>
              <a:buChar char="Ø"/>
            </a:pPr>
            <a:r>
              <a:rPr lang="en-US" b="0" i="0" dirty="0">
                <a:effectLst/>
              </a:rPr>
              <a:t>The AWC transactional model consists mainly of 5 sub domains and they are namely</a:t>
            </a:r>
          </a:p>
          <a:p>
            <a:pPr algn="l" fontAlgn="auto">
              <a:lnSpc>
                <a:spcPct val="150000"/>
              </a:lnSpc>
            </a:pPr>
            <a:r>
              <a:rPr lang="en-US" b="0" i="0" dirty="0">
                <a:effectLst/>
              </a:rPr>
              <a:t>a)     Sales</a:t>
            </a:r>
          </a:p>
          <a:p>
            <a:pPr algn="l" fontAlgn="auto">
              <a:lnSpc>
                <a:spcPct val="150000"/>
              </a:lnSpc>
            </a:pPr>
            <a:r>
              <a:rPr lang="en-US" b="0" i="0" dirty="0">
                <a:effectLst/>
              </a:rPr>
              <a:t>b)     Purchasing</a:t>
            </a:r>
          </a:p>
          <a:p>
            <a:pPr algn="l" fontAlgn="auto">
              <a:lnSpc>
                <a:spcPct val="150000"/>
              </a:lnSpc>
            </a:pPr>
            <a:r>
              <a:rPr lang="en-US" b="0" i="0" dirty="0">
                <a:effectLst/>
              </a:rPr>
              <a:t>c)     Person</a:t>
            </a:r>
          </a:p>
          <a:p>
            <a:pPr algn="l" fontAlgn="auto">
              <a:lnSpc>
                <a:spcPct val="150000"/>
              </a:lnSpc>
            </a:pPr>
            <a:r>
              <a:rPr lang="en-US" b="0" i="0" dirty="0">
                <a:effectLst/>
              </a:rPr>
              <a:t>d)     Production</a:t>
            </a:r>
          </a:p>
          <a:p>
            <a:pPr algn="l" fontAlgn="auto">
              <a:lnSpc>
                <a:spcPct val="150000"/>
              </a:lnSpc>
            </a:pPr>
            <a:r>
              <a:rPr lang="en-US" b="0" i="0" dirty="0">
                <a:effectLst/>
              </a:rPr>
              <a:t>e)     Human Resources</a:t>
            </a:r>
          </a:p>
          <a:p>
            <a:pPr marL="285750" indent="-285750">
              <a:lnSpc>
                <a:spcPct val="150000"/>
              </a:lnSpc>
              <a:spcAft>
                <a:spcPts val="800"/>
              </a:spcAft>
              <a:buFont typeface="Wingdings" panose="05000000000000000000" pitchFamily="2" charset="2"/>
              <a:buChar char="Ø"/>
            </a:pPr>
            <a:r>
              <a:rPr lang="en-US" b="0" i="0" dirty="0">
                <a:solidFill>
                  <a:srgbClr val="000000"/>
                </a:solidFill>
                <a:effectLst/>
              </a:rPr>
              <a:t>The AWC deals with several sales territory country:</a:t>
            </a:r>
          </a:p>
          <a:p>
            <a:pPr>
              <a:lnSpc>
                <a:spcPct val="150000"/>
              </a:lnSpc>
            </a:pPr>
            <a:endParaRPr lang="en-IN" dirty="0"/>
          </a:p>
        </p:txBody>
      </p:sp>
      <p:sp>
        <p:nvSpPr>
          <p:cNvPr id="5" name="TextBox 4">
            <a:extLst>
              <a:ext uri="{FF2B5EF4-FFF2-40B4-BE49-F238E27FC236}">
                <a16:creationId xmlns:a16="http://schemas.microsoft.com/office/drawing/2014/main" id="{1719A8E2-451A-9DA9-71E3-7FDF2CB59DF9}"/>
              </a:ext>
            </a:extLst>
          </p:cNvPr>
          <p:cNvSpPr txBox="1"/>
          <p:nvPr/>
        </p:nvSpPr>
        <p:spPr>
          <a:xfrm>
            <a:off x="2639684" y="215661"/>
            <a:ext cx="5124090" cy="707886"/>
          </a:xfrm>
          <a:prstGeom prst="rect">
            <a:avLst/>
          </a:prstGeom>
          <a:noFill/>
        </p:spPr>
        <p:txBody>
          <a:bodyPr wrap="square" rtlCol="0">
            <a:spAutoFit/>
          </a:bodyPr>
          <a:lstStyle/>
          <a:p>
            <a:pPr algn="ctr"/>
            <a:r>
              <a:rPr lang="en-US" sz="4000" b="1" dirty="0">
                <a:solidFill>
                  <a:schemeClr val="accent2">
                    <a:lumMod val="75000"/>
                  </a:schemeClr>
                </a:solidFill>
                <a:latin typeface="+mj-lt"/>
              </a:rPr>
              <a:t>INTRODUCTION</a:t>
            </a:r>
            <a:endParaRPr lang="en-IN" sz="4000" b="1" dirty="0">
              <a:solidFill>
                <a:schemeClr val="accent2">
                  <a:lumMod val="75000"/>
                </a:schemeClr>
              </a:solidFill>
              <a:latin typeface="+mj-lt"/>
            </a:endParaRPr>
          </a:p>
        </p:txBody>
      </p:sp>
      <p:pic>
        <p:nvPicPr>
          <p:cNvPr id="6" name="Picture 8">
            <a:extLst>
              <a:ext uri="{FF2B5EF4-FFF2-40B4-BE49-F238E27FC236}">
                <a16:creationId xmlns:a16="http://schemas.microsoft.com/office/drawing/2014/main" id="{BB6FF6CC-0434-7305-4B19-8B1150F33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954" y="26140"/>
            <a:ext cx="1088394" cy="9923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CE396F8A-57CB-F61F-2E2D-0860A0A12E72}"/>
              </a:ext>
            </a:extLst>
          </p:cNvPr>
          <p:cNvPicPr>
            <a:picLocks noChangeAspect="1" noChangeArrowheads="1"/>
          </p:cNvPicPr>
          <p:nvPr/>
        </p:nvPicPr>
        <p:blipFill>
          <a:blip r:embed="rId4">
            <a:alphaModFix amt="17000"/>
            <a:extLst>
              <a:ext uri="{BEBA8EAE-BF5A-486C-A8C5-ECC9F3942E4B}">
                <a14:imgProps xmlns:a14="http://schemas.microsoft.com/office/drawing/2010/main">
                  <a14:imgLayer r:embed="rId5">
                    <a14:imgEffect>
                      <a14:sharpenSoften amount="6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67735" y="-38100"/>
            <a:ext cx="12259735" cy="6896100"/>
          </a:xfrm>
          <a:prstGeom prst="rect">
            <a:avLst/>
          </a:prstGeom>
          <a:noFill/>
          <a:effectLst>
            <a:outerShdw blurRad="76200" dist="50800" dir="5400000" algn="ctr" rotWithShape="0">
              <a:srgbClr val="000000"/>
            </a:outerShdw>
            <a:reflection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77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FA5E63-DDEE-6EDE-1DCE-FDCD016AB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003" t="18319" r="6937" b="1781"/>
          <a:stretch>
            <a:fillRect/>
          </a:stretch>
        </p:blipFill>
        <p:spPr bwMode="auto">
          <a:xfrm rot="21242993">
            <a:off x="2387600" y="699903"/>
            <a:ext cx="2738062" cy="2310591"/>
          </a:xfrm>
          <a:custGeom>
            <a:avLst/>
            <a:gdLst>
              <a:gd name="connsiteX0" fmla="*/ 2267750 w 2267750"/>
              <a:gd name="connsiteY0" fmla="*/ 11424 h 1885880"/>
              <a:gd name="connsiteX1" fmla="*/ 2207350 w 2267750"/>
              <a:gd name="connsiteY1" fmla="*/ 590948 h 1885880"/>
              <a:gd name="connsiteX2" fmla="*/ 2187020 w 2267750"/>
              <a:gd name="connsiteY2" fmla="*/ 587800 h 1885880"/>
              <a:gd name="connsiteX3" fmla="*/ 549030 w 2267750"/>
              <a:gd name="connsiteY3" fmla="*/ 1766098 h 1885880"/>
              <a:gd name="connsiteX4" fmla="*/ 530316 w 2267750"/>
              <a:gd name="connsiteY4" fmla="*/ 1885880 h 1885880"/>
              <a:gd name="connsiteX5" fmla="*/ 0 w 2267750"/>
              <a:gd name="connsiteY5" fmla="*/ 1830608 h 1885880"/>
              <a:gd name="connsiteX6" fmla="*/ 2267750 w 2267750"/>
              <a:gd name="connsiteY6" fmla="*/ 11424 h 188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750" h="1885880">
                <a:moveTo>
                  <a:pt x="2267750" y="11424"/>
                </a:moveTo>
                <a:lnTo>
                  <a:pt x="2207350" y="590948"/>
                </a:lnTo>
                <a:lnTo>
                  <a:pt x="2187020" y="587800"/>
                </a:lnTo>
                <a:cubicBezTo>
                  <a:pt x="1406911" y="506493"/>
                  <a:pt x="704312" y="1024560"/>
                  <a:pt x="549030" y="1766098"/>
                </a:cubicBezTo>
                <a:lnTo>
                  <a:pt x="530316" y="1885880"/>
                </a:lnTo>
                <a:lnTo>
                  <a:pt x="0" y="1830608"/>
                </a:lnTo>
                <a:cubicBezTo>
                  <a:pt x="117048" y="707565"/>
                  <a:pt x="1132354" y="-106911"/>
                  <a:pt x="2267750" y="11424"/>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F4D1866C-0AFA-33D6-7140-56DA7F50B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42" t="41439" r="32058" b="19277"/>
          <a:stretch>
            <a:fillRect/>
          </a:stretch>
        </p:blipFill>
        <p:spPr bwMode="auto">
          <a:xfrm rot="2900487">
            <a:off x="4780961" y="1122102"/>
            <a:ext cx="3554740" cy="1310536"/>
          </a:xfrm>
          <a:custGeom>
            <a:avLst/>
            <a:gdLst>
              <a:gd name="connsiteX0" fmla="*/ 0 w 2901341"/>
              <a:gd name="connsiteY0" fmla="*/ 698138 h 1085428"/>
              <a:gd name="connsiteX1" fmla="*/ 2901341 w 2901341"/>
              <a:gd name="connsiteY1" fmla="*/ 512814 h 1085428"/>
              <a:gd name="connsiteX2" fmla="*/ 2519622 w 2901341"/>
              <a:gd name="connsiteY2" fmla="*/ 941870 h 1085428"/>
              <a:gd name="connsiteX3" fmla="*/ 2425045 w 2901341"/>
              <a:gd name="connsiteY3" fmla="*/ 866021 h 1085428"/>
              <a:gd name="connsiteX4" fmla="*/ 529612 w 2901341"/>
              <a:gd name="connsiteY4" fmla="*/ 989511 h 1085428"/>
              <a:gd name="connsiteX5" fmla="*/ 435319 w 2901341"/>
              <a:gd name="connsiteY5" fmla="*/ 1085428 h 108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1341" h="1085428">
                <a:moveTo>
                  <a:pt x="0" y="698138"/>
                </a:moveTo>
                <a:cubicBezTo>
                  <a:pt x="758775" y="-154733"/>
                  <a:pt x="2057748" y="-237705"/>
                  <a:pt x="2901341" y="512814"/>
                </a:cubicBezTo>
                <a:lnTo>
                  <a:pt x="2519622" y="941870"/>
                </a:lnTo>
                <a:lnTo>
                  <a:pt x="2425045" y="866021"/>
                </a:lnTo>
                <a:cubicBezTo>
                  <a:pt x="1851397" y="452575"/>
                  <a:pt x="1056868" y="504339"/>
                  <a:pt x="529612" y="989511"/>
                </a:cubicBezTo>
                <a:lnTo>
                  <a:pt x="435319" y="1085428"/>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9D9DF63-EFD0-22F7-A829-A34AA6201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682" r="15285" b="7182"/>
          <a:stretch>
            <a:fillRect/>
          </a:stretch>
        </p:blipFill>
        <p:spPr bwMode="auto">
          <a:xfrm rot="4949477">
            <a:off x="2351365" y="3494392"/>
            <a:ext cx="2824759" cy="2231782"/>
          </a:xfrm>
          <a:custGeom>
            <a:avLst/>
            <a:gdLst>
              <a:gd name="connsiteX0" fmla="*/ 0 w 2297036"/>
              <a:gd name="connsiteY0" fmla="*/ 1824044 h 1841617"/>
              <a:gd name="connsiteX1" fmla="*/ 69676 w 2297036"/>
              <a:gd name="connsiteY1" fmla="*/ 1295428 h 1841617"/>
              <a:gd name="connsiteX2" fmla="*/ 100925 w 2297036"/>
              <a:gd name="connsiteY2" fmla="*/ 1301185 h 1841617"/>
              <a:gd name="connsiteX3" fmla="*/ 1752733 w 2297036"/>
              <a:gd name="connsiteY3" fmla="*/ 147186 h 1841617"/>
              <a:gd name="connsiteX4" fmla="*/ 1779643 w 2297036"/>
              <a:gd name="connsiteY4" fmla="*/ 0 h 1841617"/>
              <a:gd name="connsiteX5" fmla="*/ 1978529 w 2297036"/>
              <a:gd name="connsiteY5" fmla="*/ 0 h 1841617"/>
              <a:gd name="connsiteX6" fmla="*/ 2297036 w 2297036"/>
              <a:gd name="connsiteY6" fmla="*/ 41981 h 1841617"/>
              <a:gd name="connsiteX7" fmla="*/ 0 w 2297036"/>
              <a:gd name="connsiteY7" fmla="*/ 1824044 h 184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7036" h="1841617">
                <a:moveTo>
                  <a:pt x="0" y="1824044"/>
                </a:moveTo>
                <a:lnTo>
                  <a:pt x="69676" y="1295428"/>
                </a:lnTo>
                <a:lnTo>
                  <a:pt x="100925" y="1301185"/>
                </a:lnTo>
                <a:cubicBezTo>
                  <a:pt x="868123" y="1402308"/>
                  <a:pt x="1577033" y="894502"/>
                  <a:pt x="1752733" y="147186"/>
                </a:cubicBezTo>
                <a:lnTo>
                  <a:pt x="1779643" y="0"/>
                </a:lnTo>
                <a:lnTo>
                  <a:pt x="1978529" y="0"/>
                </a:lnTo>
                <a:lnTo>
                  <a:pt x="2297036" y="41981"/>
                </a:lnTo>
                <a:cubicBezTo>
                  <a:pt x="2147862" y="1173739"/>
                  <a:pt x="1119444" y="1971595"/>
                  <a:pt x="0" y="1824044"/>
                </a:cubicBezTo>
                <a:close/>
              </a:path>
            </a:pathLst>
          </a:cu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68012B5-1922-C2F7-C2B3-CB0E462B45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718" t="42293" r="7025" b="8179"/>
          <a:stretch>
            <a:fillRect/>
          </a:stretch>
        </p:blipFill>
        <p:spPr bwMode="auto">
          <a:xfrm rot="8035843">
            <a:off x="4811403" y="4102536"/>
            <a:ext cx="3560947" cy="1204915"/>
          </a:xfrm>
          <a:custGeom>
            <a:avLst/>
            <a:gdLst>
              <a:gd name="connsiteX0" fmla="*/ 398429 w 2906407"/>
              <a:gd name="connsiteY0" fmla="*/ 981172 h 997949"/>
              <a:gd name="connsiteX1" fmla="*/ 0 w 2906407"/>
              <a:gd name="connsiteY1" fmla="*/ 567587 h 997949"/>
              <a:gd name="connsiteX2" fmla="*/ 2906407 w 2906407"/>
              <a:gd name="connsiteY2" fmla="*/ 637738 h 997949"/>
              <a:gd name="connsiteX3" fmla="*/ 2532493 w 2906407"/>
              <a:gd name="connsiteY3" fmla="*/ 997949 h 997949"/>
              <a:gd name="connsiteX4" fmla="*/ 2434472 w 2906407"/>
              <a:gd name="connsiteY4" fmla="*/ 905845 h 997949"/>
              <a:gd name="connsiteX5" fmla="*/ 420157 w 2906407"/>
              <a:gd name="connsiteY5" fmla="*/ 957986 h 99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407" h="997949">
                <a:moveTo>
                  <a:pt x="398429" y="981172"/>
                </a:moveTo>
                <a:lnTo>
                  <a:pt x="0" y="567587"/>
                </a:lnTo>
                <a:cubicBezTo>
                  <a:pt x="813174" y="-215787"/>
                  <a:pt x="2114416" y="-184380"/>
                  <a:pt x="2906407" y="637738"/>
                </a:cubicBezTo>
                <a:lnTo>
                  <a:pt x="2532493" y="997949"/>
                </a:lnTo>
                <a:lnTo>
                  <a:pt x="2434472" y="905845"/>
                </a:lnTo>
                <a:cubicBezTo>
                  <a:pt x="1849390" y="408824"/>
                  <a:pt x="977456" y="421110"/>
                  <a:pt x="420157" y="957986"/>
                </a:cubicBezTo>
                <a:close/>
              </a:path>
            </a:pathLst>
          </a:cu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82B05FF-0EF2-BAC6-8D9D-35226FBBDA71}"/>
              </a:ext>
            </a:extLst>
          </p:cNvPr>
          <p:cNvSpPr txBox="1"/>
          <p:nvPr/>
        </p:nvSpPr>
        <p:spPr>
          <a:xfrm>
            <a:off x="3451978" y="2680822"/>
            <a:ext cx="3276030" cy="1015663"/>
          </a:xfrm>
          <a:prstGeom prst="rect">
            <a:avLst/>
          </a:prstGeom>
          <a:noFill/>
        </p:spPr>
        <p:txBody>
          <a:bodyPr wrap="square" rtlCol="0">
            <a:spAutoFit/>
          </a:bodyPr>
          <a:lstStyle/>
          <a:p>
            <a:pPr algn="ctr"/>
            <a:r>
              <a:rPr lang="en-US" sz="6000" b="1" dirty="0">
                <a:solidFill>
                  <a:schemeClr val="accent2">
                    <a:lumMod val="75000"/>
                  </a:schemeClr>
                </a:solidFill>
              </a:rPr>
              <a:t>K</a:t>
            </a:r>
            <a:r>
              <a:rPr lang="en-IN" sz="6000" b="1" dirty="0">
                <a:solidFill>
                  <a:schemeClr val="accent2">
                    <a:lumMod val="75000"/>
                  </a:schemeClr>
                </a:solidFill>
              </a:rPr>
              <a:t>PI</a:t>
            </a:r>
          </a:p>
        </p:txBody>
      </p:sp>
      <p:pic>
        <p:nvPicPr>
          <p:cNvPr id="22" name="Picture 6">
            <a:extLst>
              <a:ext uri="{FF2B5EF4-FFF2-40B4-BE49-F238E27FC236}">
                <a16:creationId xmlns:a16="http://schemas.microsoft.com/office/drawing/2014/main" id="{07A6BCF2-C10D-B177-9473-8F9AFEE5670A}"/>
              </a:ext>
            </a:extLst>
          </p:cNvPr>
          <p:cNvPicPr>
            <a:picLocks noChangeAspect="1" noChangeArrowheads="1"/>
          </p:cNvPicPr>
          <p:nvPr/>
        </p:nvPicPr>
        <p:blipFill>
          <a:blip r:embed="rId6">
            <a:alphaModFix amt="17000"/>
            <a:extLst>
              <a:ext uri="{BEBA8EAE-BF5A-486C-A8C5-ECC9F3942E4B}">
                <a14:imgProps xmlns:a14="http://schemas.microsoft.com/office/drawing/2010/main">
                  <a14:imgLayer r:embed="rId7">
                    <a14:imgEffect>
                      <a14:sharpenSoften amount="6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13912"/>
            <a:ext cx="12192000" cy="6858000"/>
          </a:xfrm>
          <a:prstGeom prst="rect">
            <a:avLst/>
          </a:prstGeom>
          <a:noFill/>
          <a:effectLst>
            <a:outerShdw blurRad="76200" dist="50800" dir="5400000" algn="ctr" rotWithShape="0">
              <a:srgbClr val="000000"/>
            </a:outerShdw>
            <a:reflection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67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78CE-ACC7-323E-E99D-F589C5CD973E}"/>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9B2ECFC9-A0DA-2453-972D-635230C02D97}"/>
              </a:ext>
            </a:extLst>
          </p:cNvPr>
          <p:cNvPicPr>
            <a:picLocks noChangeAspect="1"/>
          </p:cNvPicPr>
          <p:nvPr/>
        </p:nvPicPr>
        <p:blipFill rotWithShape="1">
          <a:blip r:embed="rId2"/>
          <a:srcRect l="22361" t="12983" r="37564" b="36463"/>
          <a:stretch/>
        </p:blipFill>
        <p:spPr>
          <a:xfrm>
            <a:off x="5726098" y="1471758"/>
            <a:ext cx="1722268" cy="1089280"/>
          </a:xfrm>
          <a:prstGeom prst="rect">
            <a:avLst/>
          </a:prstGeom>
        </p:spPr>
      </p:pic>
      <p:pic>
        <p:nvPicPr>
          <p:cNvPr id="15" name="Picture 14">
            <a:extLst>
              <a:ext uri="{FF2B5EF4-FFF2-40B4-BE49-F238E27FC236}">
                <a16:creationId xmlns:a16="http://schemas.microsoft.com/office/drawing/2014/main" id="{B452E40D-69B5-27B9-587A-9EC2EB6E702B}"/>
              </a:ext>
            </a:extLst>
          </p:cNvPr>
          <p:cNvPicPr>
            <a:picLocks noChangeAspect="1"/>
          </p:cNvPicPr>
          <p:nvPr/>
        </p:nvPicPr>
        <p:blipFill rotWithShape="1">
          <a:blip r:embed="rId3"/>
          <a:srcRect l="10663" t="9135" r="14028" b="11548"/>
          <a:stretch/>
        </p:blipFill>
        <p:spPr>
          <a:xfrm>
            <a:off x="3397568" y="2691826"/>
            <a:ext cx="7442067" cy="3874535"/>
          </a:xfrm>
          <a:prstGeom prst="rect">
            <a:avLst/>
          </a:prstGeom>
        </p:spPr>
      </p:pic>
      <p:pic>
        <p:nvPicPr>
          <p:cNvPr id="21" name="Picture 6">
            <a:extLst>
              <a:ext uri="{FF2B5EF4-FFF2-40B4-BE49-F238E27FC236}">
                <a16:creationId xmlns:a16="http://schemas.microsoft.com/office/drawing/2014/main" id="{2D43F575-367A-CE2F-5190-7C33272DE953}"/>
              </a:ext>
            </a:extLst>
          </p:cNvPr>
          <p:cNvPicPr>
            <a:picLocks noChangeAspect="1" noChangeArrowheads="1"/>
          </p:cNvPicPr>
          <p:nvPr/>
        </p:nvPicPr>
        <p:blipFill>
          <a:blip r:embed="rId4">
            <a:alphaModFix amt="17000"/>
            <a:extLst>
              <a:ext uri="{BEBA8EAE-BF5A-486C-A8C5-ECC9F3942E4B}">
                <a14:imgProps xmlns:a14="http://schemas.microsoft.com/office/drawing/2010/main">
                  <a14:imgLayer r:embed="rId5">
                    <a14:imgEffect>
                      <a14:sharpenSoften amount="6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76200" dist="50800" dir="5400000" algn="ctr" rotWithShape="0">
              <a:srgbClr val="000000"/>
            </a:outerShdw>
            <a:reflection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B9F73C8-EA27-CF88-4773-D8F7322B0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1003" t="18319" r="6937" b="1781"/>
          <a:stretch>
            <a:fillRect/>
          </a:stretch>
        </p:blipFill>
        <p:spPr bwMode="auto">
          <a:xfrm rot="2093321">
            <a:off x="-495736" y="1022880"/>
            <a:ext cx="1929699" cy="1595703"/>
          </a:xfrm>
          <a:custGeom>
            <a:avLst/>
            <a:gdLst>
              <a:gd name="connsiteX0" fmla="*/ 2267750 w 2267750"/>
              <a:gd name="connsiteY0" fmla="*/ 11424 h 1885880"/>
              <a:gd name="connsiteX1" fmla="*/ 2207350 w 2267750"/>
              <a:gd name="connsiteY1" fmla="*/ 590948 h 1885880"/>
              <a:gd name="connsiteX2" fmla="*/ 2187020 w 2267750"/>
              <a:gd name="connsiteY2" fmla="*/ 587800 h 1885880"/>
              <a:gd name="connsiteX3" fmla="*/ 549030 w 2267750"/>
              <a:gd name="connsiteY3" fmla="*/ 1766098 h 1885880"/>
              <a:gd name="connsiteX4" fmla="*/ 530316 w 2267750"/>
              <a:gd name="connsiteY4" fmla="*/ 1885880 h 1885880"/>
              <a:gd name="connsiteX5" fmla="*/ 0 w 2267750"/>
              <a:gd name="connsiteY5" fmla="*/ 1830608 h 1885880"/>
              <a:gd name="connsiteX6" fmla="*/ 2267750 w 2267750"/>
              <a:gd name="connsiteY6" fmla="*/ 11424 h 188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750" h="1885880">
                <a:moveTo>
                  <a:pt x="2267750" y="11424"/>
                </a:moveTo>
                <a:lnTo>
                  <a:pt x="2207350" y="590948"/>
                </a:lnTo>
                <a:lnTo>
                  <a:pt x="2187020" y="587800"/>
                </a:lnTo>
                <a:cubicBezTo>
                  <a:pt x="1406911" y="506493"/>
                  <a:pt x="704312" y="1024560"/>
                  <a:pt x="549030" y="1766098"/>
                </a:cubicBezTo>
                <a:lnTo>
                  <a:pt x="530316" y="1885880"/>
                </a:lnTo>
                <a:lnTo>
                  <a:pt x="0" y="1830608"/>
                </a:lnTo>
                <a:cubicBezTo>
                  <a:pt x="117048" y="707565"/>
                  <a:pt x="1132354" y="-106911"/>
                  <a:pt x="2267750" y="11424"/>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8A08B8D-AD44-8701-6252-8F4B41F0AA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42" t="41439" r="32058" b="19277"/>
          <a:stretch>
            <a:fillRect/>
          </a:stretch>
        </p:blipFill>
        <p:spPr bwMode="auto">
          <a:xfrm rot="5350815">
            <a:off x="562806" y="2343362"/>
            <a:ext cx="3668132" cy="1380077"/>
          </a:xfrm>
          <a:custGeom>
            <a:avLst/>
            <a:gdLst>
              <a:gd name="connsiteX0" fmla="*/ 0 w 2901341"/>
              <a:gd name="connsiteY0" fmla="*/ 698138 h 1085428"/>
              <a:gd name="connsiteX1" fmla="*/ 2901341 w 2901341"/>
              <a:gd name="connsiteY1" fmla="*/ 512814 h 1085428"/>
              <a:gd name="connsiteX2" fmla="*/ 2519622 w 2901341"/>
              <a:gd name="connsiteY2" fmla="*/ 941870 h 1085428"/>
              <a:gd name="connsiteX3" fmla="*/ 2425045 w 2901341"/>
              <a:gd name="connsiteY3" fmla="*/ 866021 h 1085428"/>
              <a:gd name="connsiteX4" fmla="*/ 529612 w 2901341"/>
              <a:gd name="connsiteY4" fmla="*/ 989511 h 1085428"/>
              <a:gd name="connsiteX5" fmla="*/ 435319 w 2901341"/>
              <a:gd name="connsiteY5" fmla="*/ 1085428 h 108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1341" h="1085428">
                <a:moveTo>
                  <a:pt x="0" y="698138"/>
                </a:moveTo>
                <a:cubicBezTo>
                  <a:pt x="758775" y="-154733"/>
                  <a:pt x="2057748" y="-237705"/>
                  <a:pt x="2901341" y="512814"/>
                </a:cubicBezTo>
                <a:lnTo>
                  <a:pt x="2519622" y="941870"/>
                </a:lnTo>
                <a:lnTo>
                  <a:pt x="2425045" y="866021"/>
                </a:lnTo>
                <a:cubicBezTo>
                  <a:pt x="1851397" y="452575"/>
                  <a:pt x="1056868" y="504339"/>
                  <a:pt x="529612" y="989511"/>
                </a:cubicBezTo>
                <a:lnTo>
                  <a:pt x="435319" y="1085428"/>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EA916A9-EB60-C7E4-AAEA-09D0453CAE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1682" r="15285" b="7182"/>
          <a:stretch>
            <a:fillRect/>
          </a:stretch>
        </p:blipFill>
        <p:spPr bwMode="auto">
          <a:xfrm rot="7399805">
            <a:off x="-1746708" y="2477036"/>
            <a:ext cx="1950789" cy="1572889"/>
          </a:xfrm>
          <a:custGeom>
            <a:avLst/>
            <a:gdLst>
              <a:gd name="connsiteX0" fmla="*/ 0 w 2297036"/>
              <a:gd name="connsiteY0" fmla="*/ 1824044 h 1841617"/>
              <a:gd name="connsiteX1" fmla="*/ 69676 w 2297036"/>
              <a:gd name="connsiteY1" fmla="*/ 1295428 h 1841617"/>
              <a:gd name="connsiteX2" fmla="*/ 100925 w 2297036"/>
              <a:gd name="connsiteY2" fmla="*/ 1301185 h 1841617"/>
              <a:gd name="connsiteX3" fmla="*/ 1752733 w 2297036"/>
              <a:gd name="connsiteY3" fmla="*/ 147186 h 1841617"/>
              <a:gd name="connsiteX4" fmla="*/ 1779643 w 2297036"/>
              <a:gd name="connsiteY4" fmla="*/ 0 h 1841617"/>
              <a:gd name="connsiteX5" fmla="*/ 1978529 w 2297036"/>
              <a:gd name="connsiteY5" fmla="*/ 0 h 1841617"/>
              <a:gd name="connsiteX6" fmla="*/ 2297036 w 2297036"/>
              <a:gd name="connsiteY6" fmla="*/ 41981 h 1841617"/>
              <a:gd name="connsiteX7" fmla="*/ 0 w 2297036"/>
              <a:gd name="connsiteY7" fmla="*/ 1824044 h 184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7036" h="1841617">
                <a:moveTo>
                  <a:pt x="0" y="1824044"/>
                </a:moveTo>
                <a:lnTo>
                  <a:pt x="69676" y="1295428"/>
                </a:lnTo>
                <a:lnTo>
                  <a:pt x="100925" y="1301185"/>
                </a:lnTo>
                <a:cubicBezTo>
                  <a:pt x="868123" y="1402308"/>
                  <a:pt x="1577033" y="894502"/>
                  <a:pt x="1752733" y="147186"/>
                </a:cubicBezTo>
                <a:lnTo>
                  <a:pt x="1779643" y="0"/>
                </a:lnTo>
                <a:lnTo>
                  <a:pt x="1978529" y="0"/>
                </a:lnTo>
                <a:lnTo>
                  <a:pt x="2297036" y="41981"/>
                </a:lnTo>
                <a:cubicBezTo>
                  <a:pt x="2147862" y="1173739"/>
                  <a:pt x="1119444" y="1971595"/>
                  <a:pt x="0" y="1824044"/>
                </a:cubicBezTo>
                <a:close/>
              </a:path>
            </a:pathLst>
          </a:cu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16AE81F-1770-F02B-EBC7-0598D430A4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3718" t="42293" r="7025" b="8179"/>
          <a:stretch>
            <a:fillRect/>
          </a:stretch>
        </p:blipFill>
        <p:spPr bwMode="auto">
          <a:xfrm rot="10486171">
            <a:off x="-535744" y="4191777"/>
            <a:ext cx="2459203" cy="849186"/>
          </a:xfrm>
          <a:custGeom>
            <a:avLst/>
            <a:gdLst>
              <a:gd name="connsiteX0" fmla="*/ 398429 w 2906407"/>
              <a:gd name="connsiteY0" fmla="*/ 981172 h 997949"/>
              <a:gd name="connsiteX1" fmla="*/ 0 w 2906407"/>
              <a:gd name="connsiteY1" fmla="*/ 567587 h 997949"/>
              <a:gd name="connsiteX2" fmla="*/ 2906407 w 2906407"/>
              <a:gd name="connsiteY2" fmla="*/ 637738 h 997949"/>
              <a:gd name="connsiteX3" fmla="*/ 2532493 w 2906407"/>
              <a:gd name="connsiteY3" fmla="*/ 997949 h 997949"/>
              <a:gd name="connsiteX4" fmla="*/ 2434472 w 2906407"/>
              <a:gd name="connsiteY4" fmla="*/ 905845 h 997949"/>
              <a:gd name="connsiteX5" fmla="*/ 420157 w 2906407"/>
              <a:gd name="connsiteY5" fmla="*/ 957986 h 99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407" h="997949">
                <a:moveTo>
                  <a:pt x="398429" y="981172"/>
                </a:moveTo>
                <a:lnTo>
                  <a:pt x="0" y="567587"/>
                </a:lnTo>
                <a:cubicBezTo>
                  <a:pt x="813174" y="-215787"/>
                  <a:pt x="2114416" y="-184380"/>
                  <a:pt x="2906407" y="637738"/>
                </a:cubicBezTo>
                <a:lnTo>
                  <a:pt x="2532493" y="997949"/>
                </a:lnTo>
                <a:lnTo>
                  <a:pt x="2434472" y="905845"/>
                </a:lnTo>
                <a:cubicBezTo>
                  <a:pt x="1849390" y="408824"/>
                  <a:pt x="977456" y="421110"/>
                  <a:pt x="420157" y="957986"/>
                </a:cubicBezTo>
                <a:close/>
              </a:path>
            </a:pathLst>
          </a:cu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FF02892-FE92-1F7E-43AC-A33BA4EA117E}"/>
              </a:ext>
            </a:extLst>
          </p:cNvPr>
          <p:cNvSpPr txBox="1"/>
          <p:nvPr/>
        </p:nvSpPr>
        <p:spPr>
          <a:xfrm>
            <a:off x="-316783" y="2680800"/>
            <a:ext cx="2096396" cy="830997"/>
          </a:xfrm>
          <a:prstGeom prst="rect">
            <a:avLst/>
          </a:prstGeom>
          <a:noFill/>
        </p:spPr>
        <p:txBody>
          <a:bodyPr wrap="square" rtlCol="0">
            <a:spAutoFit/>
          </a:bodyPr>
          <a:lstStyle/>
          <a:p>
            <a:pPr algn="ctr"/>
            <a:r>
              <a:rPr lang="en-IN" sz="4800" b="1" dirty="0">
                <a:solidFill>
                  <a:schemeClr val="accent2">
                    <a:lumMod val="75000"/>
                  </a:schemeClr>
                </a:solidFill>
              </a:rPr>
              <a:t>KPI</a:t>
            </a:r>
          </a:p>
        </p:txBody>
      </p:sp>
      <p:sp>
        <p:nvSpPr>
          <p:cNvPr id="3" name="TextBox 2">
            <a:extLst>
              <a:ext uri="{FF2B5EF4-FFF2-40B4-BE49-F238E27FC236}">
                <a16:creationId xmlns:a16="http://schemas.microsoft.com/office/drawing/2014/main" id="{B888FBE1-2B9F-2F1F-A8C4-76DBCFCEB439}"/>
              </a:ext>
            </a:extLst>
          </p:cNvPr>
          <p:cNvSpPr txBox="1"/>
          <p:nvPr/>
        </p:nvSpPr>
        <p:spPr>
          <a:xfrm>
            <a:off x="3776940" y="695167"/>
            <a:ext cx="5684649" cy="830997"/>
          </a:xfrm>
          <a:prstGeom prst="rect">
            <a:avLst/>
          </a:prstGeom>
          <a:noFill/>
        </p:spPr>
        <p:txBody>
          <a:bodyPr wrap="square" rtlCol="0">
            <a:spAutoFit/>
          </a:bodyPr>
          <a:lstStyle/>
          <a:p>
            <a:pPr algn="ctr"/>
            <a:r>
              <a:rPr lang="en-IN" sz="4800" b="1" dirty="0">
                <a:solidFill>
                  <a:schemeClr val="accent2">
                    <a:lumMod val="75000"/>
                  </a:schemeClr>
                </a:solidFill>
              </a:rPr>
              <a:t>TOTAL ORDERS</a:t>
            </a:r>
          </a:p>
        </p:txBody>
      </p:sp>
    </p:spTree>
    <p:extLst>
      <p:ext uri="{BB962C8B-B14F-4D97-AF65-F5344CB8AC3E}">
        <p14:creationId xmlns:p14="http://schemas.microsoft.com/office/powerpoint/2010/main" val="3433138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7A3E9-3427-C833-5223-B7AFEFD921FD}"/>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218D280D-3553-0116-6318-592C8FB094C1}"/>
              </a:ext>
            </a:extLst>
          </p:cNvPr>
          <p:cNvPicPr>
            <a:picLocks noChangeAspect="1"/>
          </p:cNvPicPr>
          <p:nvPr/>
        </p:nvPicPr>
        <p:blipFill rotWithShape="1">
          <a:blip r:embed="rId2"/>
          <a:srcRect l="14455" t="17219" r="29267" b="50185"/>
          <a:stretch/>
        </p:blipFill>
        <p:spPr>
          <a:xfrm>
            <a:off x="5402585" y="1939114"/>
            <a:ext cx="2240068" cy="842389"/>
          </a:xfrm>
          <a:prstGeom prst="rect">
            <a:avLst/>
          </a:prstGeom>
        </p:spPr>
      </p:pic>
      <p:pic>
        <p:nvPicPr>
          <p:cNvPr id="4" name="Picture 3">
            <a:extLst>
              <a:ext uri="{FF2B5EF4-FFF2-40B4-BE49-F238E27FC236}">
                <a16:creationId xmlns:a16="http://schemas.microsoft.com/office/drawing/2014/main" id="{89D847CC-0615-8D3E-3B0F-D5089B1CC511}"/>
              </a:ext>
            </a:extLst>
          </p:cNvPr>
          <p:cNvPicPr>
            <a:picLocks noChangeAspect="1"/>
          </p:cNvPicPr>
          <p:nvPr/>
        </p:nvPicPr>
        <p:blipFill rotWithShape="1">
          <a:blip r:embed="rId3"/>
          <a:srcRect t="1092"/>
          <a:stretch/>
        </p:blipFill>
        <p:spPr>
          <a:xfrm>
            <a:off x="3622119" y="2996263"/>
            <a:ext cx="7434945" cy="3646977"/>
          </a:xfrm>
          <a:prstGeom prst="rect">
            <a:avLst/>
          </a:prstGeom>
        </p:spPr>
      </p:pic>
      <p:pic>
        <p:nvPicPr>
          <p:cNvPr id="14" name="Picture 6">
            <a:extLst>
              <a:ext uri="{FF2B5EF4-FFF2-40B4-BE49-F238E27FC236}">
                <a16:creationId xmlns:a16="http://schemas.microsoft.com/office/drawing/2014/main" id="{5F2F1DCA-EEA2-D1BE-D471-8F584BEBB727}"/>
              </a:ext>
            </a:extLst>
          </p:cNvPr>
          <p:cNvPicPr>
            <a:picLocks noChangeAspect="1" noChangeArrowheads="1"/>
          </p:cNvPicPr>
          <p:nvPr/>
        </p:nvPicPr>
        <p:blipFill>
          <a:blip r:embed="rId4">
            <a:alphaModFix amt="17000"/>
            <a:extLst>
              <a:ext uri="{BEBA8EAE-BF5A-486C-A8C5-ECC9F3942E4B}">
                <a14:imgProps xmlns:a14="http://schemas.microsoft.com/office/drawing/2010/main">
                  <a14:imgLayer r:embed="rId5">
                    <a14:imgEffect>
                      <a14:sharpenSoften amount="6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76200" dist="50800" dir="5400000" algn="ctr" rotWithShape="0">
              <a:srgbClr val="000000"/>
            </a:outerShdw>
            <a:reflection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FFC21AA4-AA13-89A7-FB5D-437DD7474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1003" t="18319" r="6937" b="1781"/>
          <a:stretch>
            <a:fillRect/>
          </a:stretch>
        </p:blipFill>
        <p:spPr bwMode="auto">
          <a:xfrm rot="18621672">
            <a:off x="-1717717" y="2100612"/>
            <a:ext cx="1929699" cy="1595703"/>
          </a:xfrm>
          <a:custGeom>
            <a:avLst/>
            <a:gdLst>
              <a:gd name="connsiteX0" fmla="*/ 2267750 w 2267750"/>
              <a:gd name="connsiteY0" fmla="*/ 11424 h 1885880"/>
              <a:gd name="connsiteX1" fmla="*/ 2207350 w 2267750"/>
              <a:gd name="connsiteY1" fmla="*/ 590948 h 1885880"/>
              <a:gd name="connsiteX2" fmla="*/ 2187020 w 2267750"/>
              <a:gd name="connsiteY2" fmla="*/ 587800 h 1885880"/>
              <a:gd name="connsiteX3" fmla="*/ 549030 w 2267750"/>
              <a:gd name="connsiteY3" fmla="*/ 1766098 h 1885880"/>
              <a:gd name="connsiteX4" fmla="*/ 530316 w 2267750"/>
              <a:gd name="connsiteY4" fmla="*/ 1885880 h 1885880"/>
              <a:gd name="connsiteX5" fmla="*/ 0 w 2267750"/>
              <a:gd name="connsiteY5" fmla="*/ 1830608 h 1885880"/>
              <a:gd name="connsiteX6" fmla="*/ 2267750 w 2267750"/>
              <a:gd name="connsiteY6" fmla="*/ 11424 h 188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750" h="1885880">
                <a:moveTo>
                  <a:pt x="2267750" y="11424"/>
                </a:moveTo>
                <a:lnTo>
                  <a:pt x="2207350" y="590948"/>
                </a:lnTo>
                <a:lnTo>
                  <a:pt x="2187020" y="587800"/>
                </a:lnTo>
                <a:cubicBezTo>
                  <a:pt x="1406911" y="506493"/>
                  <a:pt x="704312" y="1024560"/>
                  <a:pt x="549030" y="1766098"/>
                </a:cubicBezTo>
                <a:lnTo>
                  <a:pt x="530316" y="1885880"/>
                </a:lnTo>
                <a:lnTo>
                  <a:pt x="0" y="1830608"/>
                </a:lnTo>
                <a:cubicBezTo>
                  <a:pt x="117048" y="707565"/>
                  <a:pt x="1132354" y="-106911"/>
                  <a:pt x="2267750" y="11424"/>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C018A26-2708-BDFE-4F78-32C742867D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42" t="41439" r="32058" b="19277"/>
          <a:stretch>
            <a:fillRect/>
          </a:stretch>
        </p:blipFill>
        <p:spPr bwMode="auto">
          <a:xfrm rot="279166">
            <a:off x="-589649" y="1033887"/>
            <a:ext cx="2454916" cy="923624"/>
          </a:xfrm>
          <a:custGeom>
            <a:avLst/>
            <a:gdLst>
              <a:gd name="connsiteX0" fmla="*/ 0 w 2901341"/>
              <a:gd name="connsiteY0" fmla="*/ 698138 h 1085428"/>
              <a:gd name="connsiteX1" fmla="*/ 2901341 w 2901341"/>
              <a:gd name="connsiteY1" fmla="*/ 512814 h 1085428"/>
              <a:gd name="connsiteX2" fmla="*/ 2519622 w 2901341"/>
              <a:gd name="connsiteY2" fmla="*/ 941870 h 1085428"/>
              <a:gd name="connsiteX3" fmla="*/ 2425045 w 2901341"/>
              <a:gd name="connsiteY3" fmla="*/ 866021 h 1085428"/>
              <a:gd name="connsiteX4" fmla="*/ 529612 w 2901341"/>
              <a:gd name="connsiteY4" fmla="*/ 989511 h 1085428"/>
              <a:gd name="connsiteX5" fmla="*/ 435319 w 2901341"/>
              <a:gd name="connsiteY5" fmla="*/ 1085428 h 108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1341" h="1085428">
                <a:moveTo>
                  <a:pt x="0" y="698138"/>
                </a:moveTo>
                <a:cubicBezTo>
                  <a:pt x="758775" y="-154733"/>
                  <a:pt x="2057748" y="-237705"/>
                  <a:pt x="2901341" y="512814"/>
                </a:cubicBezTo>
                <a:lnTo>
                  <a:pt x="2519622" y="941870"/>
                </a:lnTo>
                <a:lnTo>
                  <a:pt x="2425045" y="866021"/>
                </a:lnTo>
                <a:cubicBezTo>
                  <a:pt x="1851397" y="452575"/>
                  <a:pt x="1056868" y="504339"/>
                  <a:pt x="529612" y="989511"/>
                </a:cubicBezTo>
                <a:lnTo>
                  <a:pt x="435319" y="1085428"/>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C337CB0-A217-2F91-3EE0-EA842830AC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1682" r="15285" b="7182"/>
          <a:stretch>
            <a:fillRect/>
          </a:stretch>
        </p:blipFill>
        <p:spPr bwMode="auto">
          <a:xfrm rot="2328156">
            <a:off x="-410387" y="3484384"/>
            <a:ext cx="1950789" cy="1572889"/>
          </a:xfrm>
          <a:custGeom>
            <a:avLst/>
            <a:gdLst>
              <a:gd name="connsiteX0" fmla="*/ 0 w 2297036"/>
              <a:gd name="connsiteY0" fmla="*/ 1824044 h 1841617"/>
              <a:gd name="connsiteX1" fmla="*/ 69676 w 2297036"/>
              <a:gd name="connsiteY1" fmla="*/ 1295428 h 1841617"/>
              <a:gd name="connsiteX2" fmla="*/ 100925 w 2297036"/>
              <a:gd name="connsiteY2" fmla="*/ 1301185 h 1841617"/>
              <a:gd name="connsiteX3" fmla="*/ 1752733 w 2297036"/>
              <a:gd name="connsiteY3" fmla="*/ 147186 h 1841617"/>
              <a:gd name="connsiteX4" fmla="*/ 1779643 w 2297036"/>
              <a:gd name="connsiteY4" fmla="*/ 0 h 1841617"/>
              <a:gd name="connsiteX5" fmla="*/ 1978529 w 2297036"/>
              <a:gd name="connsiteY5" fmla="*/ 0 h 1841617"/>
              <a:gd name="connsiteX6" fmla="*/ 2297036 w 2297036"/>
              <a:gd name="connsiteY6" fmla="*/ 41981 h 1841617"/>
              <a:gd name="connsiteX7" fmla="*/ 0 w 2297036"/>
              <a:gd name="connsiteY7" fmla="*/ 1824044 h 184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7036" h="1841617">
                <a:moveTo>
                  <a:pt x="0" y="1824044"/>
                </a:moveTo>
                <a:lnTo>
                  <a:pt x="69676" y="1295428"/>
                </a:lnTo>
                <a:lnTo>
                  <a:pt x="100925" y="1301185"/>
                </a:lnTo>
                <a:cubicBezTo>
                  <a:pt x="868123" y="1402308"/>
                  <a:pt x="1577033" y="894502"/>
                  <a:pt x="1752733" y="147186"/>
                </a:cubicBezTo>
                <a:lnTo>
                  <a:pt x="1779643" y="0"/>
                </a:lnTo>
                <a:lnTo>
                  <a:pt x="1978529" y="0"/>
                </a:lnTo>
                <a:lnTo>
                  <a:pt x="2297036" y="41981"/>
                </a:lnTo>
                <a:cubicBezTo>
                  <a:pt x="2147862" y="1173739"/>
                  <a:pt x="1119444" y="1971595"/>
                  <a:pt x="0" y="1824044"/>
                </a:cubicBezTo>
                <a:close/>
              </a:path>
            </a:pathLst>
          </a:cu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38DE5F2-6897-D86C-C646-FD116F1B4E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3718" t="42293" r="7025" b="8179"/>
          <a:stretch>
            <a:fillRect/>
          </a:stretch>
        </p:blipFill>
        <p:spPr bwMode="auto">
          <a:xfrm rot="5400000">
            <a:off x="558529" y="2319044"/>
            <a:ext cx="3922394" cy="1354439"/>
          </a:xfrm>
          <a:custGeom>
            <a:avLst/>
            <a:gdLst>
              <a:gd name="connsiteX0" fmla="*/ 398429 w 2906407"/>
              <a:gd name="connsiteY0" fmla="*/ 981172 h 997949"/>
              <a:gd name="connsiteX1" fmla="*/ 0 w 2906407"/>
              <a:gd name="connsiteY1" fmla="*/ 567587 h 997949"/>
              <a:gd name="connsiteX2" fmla="*/ 2906407 w 2906407"/>
              <a:gd name="connsiteY2" fmla="*/ 637738 h 997949"/>
              <a:gd name="connsiteX3" fmla="*/ 2532493 w 2906407"/>
              <a:gd name="connsiteY3" fmla="*/ 997949 h 997949"/>
              <a:gd name="connsiteX4" fmla="*/ 2434472 w 2906407"/>
              <a:gd name="connsiteY4" fmla="*/ 905845 h 997949"/>
              <a:gd name="connsiteX5" fmla="*/ 420157 w 2906407"/>
              <a:gd name="connsiteY5" fmla="*/ 957986 h 99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407" h="997949">
                <a:moveTo>
                  <a:pt x="398429" y="981172"/>
                </a:moveTo>
                <a:lnTo>
                  <a:pt x="0" y="567587"/>
                </a:lnTo>
                <a:cubicBezTo>
                  <a:pt x="813174" y="-215787"/>
                  <a:pt x="2114416" y="-184380"/>
                  <a:pt x="2906407" y="637738"/>
                </a:cubicBezTo>
                <a:lnTo>
                  <a:pt x="2532493" y="997949"/>
                </a:lnTo>
                <a:lnTo>
                  <a:pt x="2434472" y="905845"/>
                </a:lnTo>
                <a:cubicBezTo>
                  <a:pt x="1849390" y="408824"/>
                  <a:pt x="977456" y="421110"/>
                  <a:pt x="420157" y="957986"/>
                </a:cubicBezTo>
                <a:close/>
              </a:path>
            </a:pathLst>
          </a:cu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A9A3A27-E229-A695-F8AD-E8222AD1C007}"/>
              </a:ext>
            </a:extLst>
          </p:cNvPr>
          <p:cNvSpPr txBox="1"/>
          <p:nvPr/>
        </p:nvSpPr>
        <p:spPr>
          <a:xfrm>
            <a:off x="-316783" y="2680800"/>
            <a:ext cx="2096396" cy="830997"/>
          </a:xfrm>
          <a:prstGeom prst="rect">
            <a:avLst/>
          </a:prstGeom>
          <a:noFill/>
        </p:spPr>
        <p:txBody>
          <a:bodyPr wrap="square" rtlCol="0">
            <a:spAutoFit/>
          </a:bodyPr>
          <a:lstStyle/>
          <a:p>
            <a:pPr algn="ctr"/>
            <a:r>
              <a:rPr lang="en-IN" sz="4800" b="1" dirty="0">
                <a:solidFill>
                  <a:schemeClr val="accent2">
                    <a:lumMod val="75000"/>
                  </a:schemeClr>
                </a:solidFill>
              </a:rPr>
              <a:t>KPI</a:t>
            </a:r>
          </a:p>
        </p:txBody>
      </p:sp>
      <p:sp>
        <p:nvSpPr>
          <p:cNvPr id="3" name="TextBox 2">
            <a:extLst>
              <a:ext uri="{FF2B5EF4-FFF2-40B4-BE49-F238E27FC236}">
                <a16:creationId xmlns:a16="http://schemas.microsoft.com/office/drawing/2014/main" id="{C234B435-277C-3F55-C34A-4F2EB16B9975}"/>
              </a:ext>
            </a:extLst>
          </p:cNvPr>
          <p:cNvSpPr txBox="1"/>
          <p:nvPr/>
        </p:nvSpPr>
        <p:spPr>
          <a:xfrm>
            <a:off x="3572763" y="312560"/>
            <a:ext cx="5899712" cy="1569660"/>
          </a:xfrm>
          <a:prstGeom prst="rect">
            <a:avLst/>
          </a:prstGeom>
          <a:noFill/>
        </p:spPr>
        <p:txBody>
          <a:bodyPr wrap="square" rtlCol="0">
            <a:spAutoFit/>
          </a:bodyPr>
          <a:lstStyle/>
          <a:p>
            <a:pPr algn="ctr"/>
            <a:r>
              <a:rPr lang="en-IN" sz="4800" b="1" dirty="0">
                <a:solidFill>
                  <a:schemeClr val="accent2">
                    <a:lumMod val="75000"/>
                  </a:schemeClr>
                </a:solidFill>
              </a:rPr>
              <a:t>TOTAL PRODUCTION COST</a:t>
            </a:r>
          </a:p>
        </p:txBody>
      </p:sp>
    </p:spTree>
    <p:extLst>
      <p:ext uri="{BB962C8B-B14F-4D97-AF65-F5344CB8AC3E}">
        <p14:creationId xmlns:p14="http://schemas.microsoft.com/office/powerpoint/2010/main" val="24349734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27487-2998-E22C-4F80-07F41E0800B8}"/>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12F35940-3D0A-005F-2522-62B2E0A73C2D}"/>
              </a:ext>
            </a:extLst>
          </p:cNvPr>
          <p:cNvPicPr>
            <a:picLocks noChangeAspect="1"/>
          </p:cNvPicPr>
          <p:nvPr/>
        </p:nvPicPr>
        <p:blipFill rotWithShape="1">
          <a:blip r:embed="rId2"/>
          <a:srcRect l="1501" t="7590" r="30463" b="41157"/>
          <a:stretch/>
        </p:blipFill>
        <p:spPr>
          <a:xfrm>
            <a:off x="5765543" y="1204872"/>
            <a:ext cx="2229165" cy="1048824"/>
          </a:xfrm>
          <a:prstGeom prst="rect">
            <a:avLst/>
          </a:prstGeom>
        </p:spPr>
      </p:pic>
      <p:pic>
        <p:nvPicPr>
          <p:cNvPr id="4" name="Picture 3">
            <a:extLst>
              <a:ext uri="{FF2B5EF4-FFF2-40B4-BE49-F238E27FC236}">
                <a16:creationId xmlns:a16="http://schemas.microsoft.com/office/drawing/2014/main" id="{D1E83263-2AC1-C21E-E3BC-EEEB60324477}"/>
              </a:ext>
            </a:extLst>
          </p:cNvPr>
          <p:cNvPicPr>
            <a:picLocks noChangeAspect="1"/>
          </p:cNvPicPr>
          <p:nvPr/>
        </p:nvPicPr>
        <p:blipFill rotWithShape="1">
          <a:blip r:embed="rId3"/>
          <a:srcRect t="929"/>
          <a:stretch/>
        </p:blipFill>
        <p:spPr>
          <a:xfrm>
            <a:off x="3392497" y="2414727"/>
            <a:ext cx="7528818" cy="4170539"/>
          </a:xfrm>
          <a:prstGeom prst="rect">
            <a:avLst/>
          </a:prstGeom>
        </p:spPr>
      </p:pic>
      <p:pic>
        <p:nvPicPr>
          <p:cNvPr id="12" name="Picture 6">
            <a:extLst>
              <a:ext uri="{FF2B5EF4-FFF2-40B4-BE49-F238E27FC236}">
                <a16:creationId xmlns:a16="http://schemas.microsoft.com/office/drawing/2014/main" id="{60D67C75-E521-A5DA-DEFE-49828BB01D00}"/>
              </a:ext>
            </a:extLst>
          </p:cNvPr>
          <p:cNvPicPr>
            <a:picLocks noChangeAspect="1" noChangeArrowheads="1"/>
          </p:cNvPicPr>
          <p:nvPr/>
        </p:nvPicPr>
        <p:blipFill>
          <a:blip r:embed="rId4">
            <a:alphaModFix amt="17000"/>
            <a:extLst>
              <a:ext uri="{BEBA8EAE-BF5A-486C-A8C5-ECC9F3942E4B}">
                <a14:imgProps xmlns:a14="http://schemas.microsoft.com/office/drawing/2010/main">
                  <a14:imgLayer r:embed="rId5">
                    <a14:imgEffect>
                      <a14:sharpenSoften amount="6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13102"/>
            <a:ext cx="12192000" cy="6858000"/>
          </a:xfrm>
          <a:prstGeom prst="rect">
            <a:avLst/>
          </a:prstGeom>
          <a:noFill/>
          <a:effectLst>
            <a:outerShdw blurRad="76200" dist="50800" dir="5400000" algn="ctr" rotWithShape="0">
              <a:srgbClr val="000000"/>
            </a:outerShdw>
            <a:reflection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5044447-BD1A-86F1-3FFC-D04BD3C025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1003" t="18319" r="6937" b="1781"/>
          <a:stretch>
            <a:fillRect/>
          </a:stretch>
        </p:blipFill>
        <p:spPr bwMode="auto">
          <a:xfrm rot="12897624">
            <a:off x="-534236" y="3471715"/>
            <a:ext cx="1929699" cy="1595703"/>
          </a:xfrm>
          <a:custGeom>
            <a:avLst/>
            <a:gdLst>
              <a:gd name="connsiteX0" fmla="*/ 2267750 w 2267750"/>
              <a:gd name="connsiteY0" fmla="*/ 11424 h 1885880"/>
              <a:gd name="connsiteX1" fmla="*/ 2207350 w 2267750"/>
              <a:gd name="connsiteY1" fmla="*/ 590948 h 1885880"/>
              <a:gd name="connsiteX2" fmla="*/ 2187020 w 2267750"/>
              <a:gd name="connsiteY2" fmla="*/ 587800 h 1885880"/>
              <a:gd name="connsiteX3" fmla="*/ 549030 w 2267750"/>
              <a:gd name="connsiteY3" fmla="*/ 1766098 h 1885880"/>
              <a:gd name="connsiteX4" fmla="*/ 530316 w 2267750"/>
              <a:gd name="connsiteY4" fmla="*/ 1885880 h 1885880"/>
              <a:gd name="connsiteX5" fmla="*/ 0 w 2267750"/>
              <a:gd name="connsiteY5" fmla="*/ 1830608 h 1885880"/>
              <a:gd name="connsiteX6" fmla="*/ 2267750 w 2267750"/>
              <a:gd name="connsiteY6" fmla="*/ 11424 h 188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750" h="1885880">
                <a:moveTo>
                  <a:pt x="2267750" y="11424"/>
                </a:moveTo>
                <a:lnTo>
                  <a:pt x="2207350" y="590948"/>
                </a:lnTo>
                <a:lnTo>
                  <a:pt x="2187020" y="587800"/>
                </a:lnTo>
                <a:cubicBezTo>
                  <a:pt x="1406911" y="506493"/>
                  <a:pt x="704312" y="1024560"/>
                  <a:pt x="549030" y="1766098"/>
                </a:cubicBezTo>
                <a:lnTo>
                  <a:pt x="530316" y="1885880"/>
                </a:lnTo>
                <a:lnTo>
                  <a:pt x="0" y="1830608"/>
                </a:lnTo>
                <a:cubicBezTo>
                  <a:pt x="117048" y="707565"/>
                  <a:pt x="1132354" y="-106911"/>
                  <a:pt x="2267750" y="11424"/>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70456DF-427D-9313-0ACE-5EC6C2CCF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42" t="41439" r="32058" b="19277"/>
          <a:stretch>
            <a:fillRect/>
          </a:stretch>
        </p:blipFill>
        <p:spPr bwMode="auto">
          <a:xfrm rot="16155118">
            <a:off x="-2324275" y="2555283"/>
            <a:ext cx="2454916" cy="923624"/>
          </a:xfrm>
          <a:custGeom>
            <a:avLst/>
            <a:gdLst>
              <a:gd name="connsiteX0" fmla="*/ 0 w 2901341"/>
              <a:gd name="connsiteY0" fmla="*/ 698138 h 1085428"/>
              <a:gd name="connsiteX1" fmla="*/ 2901341 w 2901341"/>
              <a:gd name="connsiteY1" fmla="*/ 512814 h 1085428"/>
              <a:gd name="connsiteX2" fmla="*/ 2519622 w 2901341"/>
              <a:gd name="connsiteY2" fmla="*/ 941870 h 1085428"/>
              <a:gd name="connsiteX3" fmla="*/ 2425045 w 2901341"/>
              <a:gd name="connsiteY3" fmla="*/ 866021 h 1085428"/>
              <a:gd name="connsiteX4" fmla="*/ 529612 w 2901341"/>
              <a:gd name="connsiteY4" fmla="*/ 989511 h 1085428"/>
              <a:gd name="connsiteX5" fmla="*/ 435319 w 2901341"/>
              <a:gd name="connsiteY5" fmla="*/ 1085428 h 108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1341" h="1085428">
                <a:moveTo>
                  <a:pt x="0" y="698138"/>
                </a:moveTo>
                <a:cubicBezTo>
                  <a:pt x="758775" y="-154733"/>
                  <a:pt x="2057748" y="-237705"/>
                  <a:pt x="2901341" y="512814"/>
                </a:cubicBezTo>
                <a:lnTo>
                  <a:pt x="2519622" y="941870"/>
                </a:lnTo>
                <a:lnTo>
                  <a:pt x="2425045" y="866021"/>
                </a:lnTo>
                <a:cubicBezTo>
                  <a:pt x="1851397" y="452575"/>
                  <a:pt x="1056868" y="504339"/>
                  <a:pt x="529612" y="989511"/>
                </a:cubicBezTo>
                <a:lnTo>
                  <a:pt x="435319" y="1085428"/>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0290A05-30F1-CBAC-FC45-B00BD30EC5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1682" r="15285" b="7182"/>
          <a:stretch>
            <a:fillRect/>
          </a:stretch>
        </p:blipFill>
        <p:spPr bwMode="auto">
          <a:xfrm rot="18204108">
            <a:off x="480336" y="1416922"/>
            <a:ext cx="3135067" cy="2527753"/>
          </a:xfrm>
          <a:custGeom>
            <a:avLst/>
            <a:gdLst>
              <a:gd name="connsiteX0" fmla="*/ 0 w 2297036"/>
              <a:gd name="connsiteY0" fmla="*/ 1824044 h 1841617"/>
              <a:gd name="connsiteX1" fmla="*/ 69676 w 2297036"/>
              <a:gd name="connsiteY1" fmla="*/ 1295428 h 1841617"/>
              <a:gd name="connsiteX2" fmla="*/ 100925 w 2297036"/>
              <a:gd name="connsiteY2" fmla="*/ 1301185 h 1841617"/>
              <a:gd name="connsiteX3" fmla="*/ 1752733 w 2297036"/>
              <a:gd name="connsiteY3" fmla="*/ 147186 h 1841617"/>
              <a:gd name="connsiteX4" fmla="*/ 1779643 w 2297036"/>
              <a:gd name="connsiteY4" fmla="*/ 0 h 1841617"/>
              <a:gd name="connsiteX5" fmla="*/ 1978529 w 2297036"/>
              <a:gd name="connsiteY5" fmla="*/ 0 h 1841617"/>
              <a:gd name="connsiteX6" fmla="*/ 2297036 w 2297036"/>
              <a:gd name="connsiteY6" fmla="*/ 41981 h 1841617"/>
              <a:gd name="connsiteX7" fmla="*/ 0 w 2297036"/>
              <a:gd name="connsiteY7" fmla="*/ 1824044 h 184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7036" h="1841617">
                <a:moveTo>
                  <a:pt x="0" y="1824044"/>
                </a:moveTo>
                <a:lnTo>
                  <a:pt x="69676" y="1295428"/>
                </a:lnTo>
                <a:lnTo>
                  <a:pt x="100925" y="1301185"/>
                </a:lnTo>
                <a:cubicBezTo>
                  <a:pt x="868123" y="1402308"/>
                  <a:pt x="1577033" y="894502"/>
                  <a:pt x="1752733" y="147186"/>
                </a:cubicBezTo>
                <a:lnTo>
                  <a:pt x="1779643" y="0"/>
                </a:lnTo>
                <a:lnTo>
                  <a:pt x="1978529" y="0"/>
                </a:lnTo>
                <a:lnTo>
                  <a:pt x="2297036" y="41981"/>
                </a:lnTo>
                <a:cubicBezTo>
                  <a:pt x="2147862" y="1173739"/>
                  <a:pt x="1119444" y="1971595"/>
                  <a:pt x="0" y="1824044"/>
                </a:cubicBezTo>
                <a:close/>
              </a:path>
            </a:pathLst>
          </a:cu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9B5168D-E6E6-811E-14C1-F694F5DC07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3718" t="42293" r="7025" b="8179"/>
          <a:stretch>
            <a:fillRect/>
          </a:stretch>
        </p:blipFill>
        <p:spPr bwMode="auto">
          <a:xfrm rot="21290474">
            <a:off x="-1020233" y="1049056"/>
            <a:ext cx="2459203" cy="849186"/>
          </a:xfrm>
          <a:custGeom>
            <a:avLst/>
            <a:gdLst>
              <a:gd name="connsiteX0" fmla="*/ 398429 w 2906407"/>
              <a:gd name="connsiteY0" fmla="*/ 981172 h 997949"/>
              <a:gd name="connsiteX1" fmla="*/ 0 w 2906407"/>
              <a:gd name="connsiteY1" fmla="*/ 567587 h 997949"/>
              <a:gd name="connsiteX2" fmla="*/ 2906407 w 2906407"/>
              <a:gd name="connsiteY2" fmla="*/ 637738 h 997949"/>
              <a:gd name="connsiteX3" fmla="*/ 2532493 w 2906407"/>
              <a:gd name="connsiteY3" fmla="*/ 997949 h 997949"/>
              <a:gd name="connsiteX4" fmla="*/ 2434472 w 2906407"/>
              <a:gd name="connsiteY4" fmla="*/ 905845 h 997949"/>
              <a:gd name="connsiteX5" fmla="*/ 420157 w 2906407"/>
              <a:gd name="connsiteY5" fmla="*/ 957986 h 99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407" h="997949">
                <a:moveTo>
                  <a:pt x="398429" y="981172"/>
                </a:moveTo>
                <a:lnTo>
                  <a:pt x="0" y="567587"/>
                </a:lnTo>
                <a:cubicBezTo>
                  <a:pt x="813174" y="-215787"/>
                  <a:pt x="2114416" y="-184380"/>
                  <a:pt x="2906407" y="637738"/>
                </a:cubicBezTo>
                <a:lnTo>
                  <a:pt x="2532493" y="997949"/>
                </a:lnTo>
                <a:lnTo>
                  <a:pt x="2434472" y="905845"/>
                </a:lnTo>
                <a:cubicBezTo>
                  <a:pt x="1849390" y="408824"/>
                  <a:pt x="977456" y="421110"/>
                  <a:pt x="420157" y="957986"/>
                </a:cubicBezTo>
                <a:close/>
              </a:path>
            </a:pathLst>
          </a:cu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56FAAA3-87D4-C253-6550-E9584D0A9060}"/>
              </a:ext>
            </a:extLst>
          </p:cNvPr>
          <p:cNvSpPr txBox="1"/>
          <p:nvPr/>
        </p:nvSpPr>
        <p:spPr>
          <a:xfrm>
            <a:off x="-316783" y="2680800"/>
            <a:ext cx="2096396" cy="830997"/>
          </a:xfrm>
          <a:prstGeom prst="rect">
            <a:avLst/>
          </a:prstGeom>
          <a:noFill/>
        </p:spPr>
        <p:txBody>
          <a:bodyPr wrap="square" rtlCol="0">
            <a:spAutoFit/>
          </a:bodyPr>
          <a:lstStyle/>
          <a:p>
            <a:pPr algn="ctr"/>
            <a:r>
              <a:rPr lang="en-IN" sz="4800" b="1" dirty="0">
                <a:solidFill>
                  <a:schemeClr val="accent2">
                    <a:lumMod val="75000"/>
                  </a:schemeClr>
                </a:solidFill>
              </a:rPr>
              <a:t>KPI</a:t>
            </a:r>
          </a:p>
        </p:txBody>
      </p:sp>
      <p:sp>
        <p:nvSpPr>
          <p:cNvPr id="3" name="TextBox 2">
            <a:extLst>
              <a:ext uri="{FF2B5EF4-FFF2-40B4-BE49-F238E27FC236}">
                <a16:creationId xmlns:a16="http://schemas.microsoft.com/office/drawing/2014/main" id="{6B366E9D-DE99-5504-431F-4BB87A53BFC7}"/>
              </a:ext>
            </a:extLst>
          </p:cNvPr>
          <p:cNvSpPr txBox="1"/>
          <p:nvPr/>
        </p:nvSpPr>
        <p:spPr>
          <a:xfrm>
            <a:off x="3227302" y="506774"/>
            <a:ext cx="7694013" cy="830997"/>
          </a:xfrm>
          <a:prstGeom prst="rect">
            <a:avLst/>
          </a:prstGeom>
          <a:noFill/>
        </p:spPr>
        <p:txBody>
          <a:bodyPr wrap="square" rtlCol="0">
            <a:spAutoFit/>
          </a:bodyPr>
          <a:lstStyle/>
          <a:p>
            <a:pPr algn="ctr"/>
            <a:r>
              <a:rPr lang="en-IN" sz="4800" b="1" dirty="0">
                <a:solidFill>
                  <a:schemeClr val="accent2">
                    <a:lumMod val="75000"/>
                  </a:schemeClr>
                </a:solidFill>
              </a:rPr>
              <a:t>TOTAL SALES</a:t>
            </a:r>
          </a:p>
        </p:txBody>
      </p:sp>
    </p:spTree>
    <p:extLst>
      <p:ext uri="{BB962C8B-B14F-4D97-AF65-F5344CB8AC3E}">
        <p14:creationId xmlns:p14="http://schemas.microsoft.com/office/powerpoint/2010/main" val="24255462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DAC0F-B542-CD02-4656-357154467B4A}"/>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3018A9A-5FD4-5D52-036B-9EE1F3AC4617}"/>
              </a:ext>
            </a:extLst>
          </p:cNvPr>
          <p:cNvPicPr>
            <a:picLocks noChangeAspect="1"/>
          </p:cNvPicPr>
          <p:nvPr/>
        </p:nvPicPr>
        <p:blipFill rotWithShape="1">
          <a:blip r:embed="rId2"/>
          <a:srcRect l="12094" t="16650" r="28909" b="28085"/>
          <a:stretch/>
        </p:blipFill>
        <p:spPr>
          <a:xfrm>
            <a:off x="5885267" y="1205354"/>
            <a:ext cx="2223082" cy="1058059"/>
          </a:xfrm>
          <a:prstGeom prst="rect">
            <a:avLst/>
          </a:prstGeom>
        </p:spPr>
      </p:pic>
      <p:pic>
        <p:nvPicPr>
          <p:cNvPr id="4" name="Picture 3">
            <a:extLst>
              <a:ext uri="{FF2B5EF4-FFF2-40B4-BE49-F238E27FC236}">
                <a16:creationId xmlns:a16="http://schemas.microsoft.com/office/drawing/2014/main" id="{021D135C-B4AB-015E-8C94-317F7D99366D}"/>
              </a:ext>
            </a:extLst>
          </p:cNvPr>
          <p:cNvPicPr>
            <a:picLocks noChangeAspect="1"/>
          </p:cNvPicPr>
          <p:nvPr/>
        </p:nvPicPr>
        <p:blipFill>
          <a:blip r:embed="rId3"/>
          <a:stretch>
            <a:fillRect/>
          </a:stretch>
        </p:blipFill>
        <p:spPr>
          <a:xfrm>
            <a:off x="3270879" y="2460488"/>
            <a:ext cx="8013223" cy="4141876"/>
          </a:xfrm>
          <a:prstGeom prst="rect">
            <a:avLst/>
          </a:prstGeom>
        </p:spPr>
      </p:pic>
      <p:pic>
        <p:nvPicPr>
          <p:cNvPr id="13" name="Picture 6">
            <a:extLst>
              <a:ext uri="{FF2B5EF4-FFF2-40B4-BE49-F238E27FC236}">
                <a16:creationId xmlns:a16="http://schemas.microsoft.com/office/drawing/2014/main" id="{2F4E4CD3-BCEE-22A3-02E8-6B273A93599C}"/>
              </a:ext>
            </a:extLst>
          </p:cNvPr>
          <p:cNvPicPr>
            <a:picLocks noChangeAspect="1" noChangeArrowheads="1"/>
          </p:cNvPicPr>
          <p:nvPr/>
        </p:nvPicPr>
        <p:blipFill>
          <a:blip r:embed="rId4">
            <a:alphaModFix amt="17000"/>
            <a:extLst>
              <a:ext uri="{BEBA8EAE-BF5A-486C-A8C5-ECC9F3942E4B}">
                <a14:imgProps xmlns:a14="http://schemas.microsoft.com/office/drawing/2010/main">
                  <a14:imgLayer r:embed="rId5">
                    <a14:imgEffect>
                      <a14:sharpenSoften amount="6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76200" dist="50800" dir="5400000" algn="ctr" rotWithShape="0">
              <a:srgbClr val="000000"/>
            </a:outerShdw>
            <a:reflection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01B6F0C-8762-8409-3FCD-D3B5620B21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1003" t="18319" r="6937" b="1781"/>
          <a:stretch>
            <a:fillRect/>
          </a:stretch>
        </p:blipFill>
        <p:spPr bwMode="auto">
          <a:xfrm rot="7262457">
            <a:off x="662043" y="1760374"/>
            <a:ext cx="2883895" cy="2384745"/>
          </a:xfrm>
          <a:custGeom>
            <a:avLst/>
            <a:gdLst>
              <a:gd name="connsiteX0" fmla="*/ 2267750 w 2267750"/>
              <a:gd name="connsiteY0" fmla="*/ 11424 h 1885880"/>
              <a:gd name="connsiteX1" fmla="*/ 2207350 w 2267750"/>
              <a:gd name="connsiteY1" fmla="*/ 590948 h 1885880"/>
              <a:gd name="connsiteX2" fmla="*/ 2187020 w 2267750"/>
              <a:gd name="connsiteY2" fmla="*/ 587800 h 1885880"/>
              <a:gd name="connsiteX3" fmla="*/ 549030 w 2267750"/>
              <a:gd name="connsiteY3" fmla="*/ 1766098 h 1885880"/>
              <a:gd name="connsiteX4" fmla="*/ 530316 w 2267750"/>
              <a:gd name="connsiteY4" fmla="*/ 1885880 h 1885880"/>
              <a:gd name="connsiteX5" fmla="*/ 0 w 2267750"/>
              <a:gd name="connsiteY5" fmla="*/ 1830608 h 1885880"/>
              <a:gd name="connsiteX6" fmla="*/ 2267750 w 2267750"/>
              <a:gd name="connsiteY6" fmla="*/ 11424 h 188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750" h="1885880">
                <a:moveTo>
                  <a:pt x="2267750" y="11424"/>
                </a:moveTo>
                <a:lnTo>
                  <a:pt x="2207350" y="590948"/>
                </a:lnTo>
                <a:lnTo>
                  <a:pt x="2187020" y="587800"/>
                </a:lnTo>
                <a:cubicBezTo>
                  <a:pt x="1406911" y="506493"/>
                  <a:pt x="704312" y="1024560"/>
                  <a:pt x="549030" y="1766098"/>
                </a:cubicBezTo>
                <a:lnTo>
                  <a:pt x="530316" y="1885880"/>
                </a:lnTo>
                <a:lnTo>
                  <a:pt x="0" y="1830608"/>
                </a:lnTo>
                <a:cubicBezTo>
                  <a:pt x="117048" y="707565"/>
                  <a:pt x="1132354" y="-106911"/>
                  <a:pt x="2267750" y="11424"/>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092B699-301F-FDCF-D98C-A009F95D27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42" t="41439" r="32058" b="19277"/>
          <a:stretch>
            <a:fillRect/>
          </a:stretch>
        </p:blipFill>
        <p:spPr bwMode="auto">
          <a:xfrm rot="10519951">
            <a:off x="-686612" y="4141553"/>
            <a:ext cx="2454916" cy="923624"/>
          </a:xfrm>
          <a:custGeom>
            <a:avLst/>
            <a:gdLst>
              <a:gd name="connsiteX0" fmla="*/ 0 w 2901341"/>
              <a:gd name="connsiteY0" fmla="*/ 698138 h 1085428"/>
              <a:gd name="connsiteX1" fmla="*/ 2901341 w 2901341"/>
              <a:gd name="connsiteY1" fmla="*/ 512814 h 1085428"/>
              <a:gd name="connsiteX2" fmla="*/ 2519622 w 2901341"/>
              <a:gd name="connsiteY2" fmla="*/ 941870 h 1085428"/>
              <a:gd name="connsiteX3" fmla="*/ 2425045 w 2901341"/>
              <a:gd name="connsiteY3" fmla="*/ 866021 h 1085428"/>
              <a:gd name="connsiteX4" fmla="*/ 529612 w 2901341"/>
              <a:gd name="connsiteY4" fmla="*/ 989511 h 1085428"/>
              <a:gd name="connsiteX5" fmla="*/ 435319 w 2901341"/>
              <a:gd name="connsiteY5" fmla="*/ 1085428 h 108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1341" h="1085428">
                <a:moveTo>
                  <a:pt x="0" y="698138"/>
                </a:moveTo>
                <a:cubicBezTo>
                  <a:pt x="758775" y="-154733"/>
                  <a:pt x="2057748" y="-237705"/>
                  <a:pt x="2901341" y="512814"/>
                </a:cubicBezTo>
                <a:lnTo>
                  <a:pt x="2519622" y="941870"/>
                </a:lnTo>
                <a:lnTo>
                  <a:pt x="2425045" y="866021"/>
                </a:lnTo>
                <a:cubicBezTo>
                  <a:pt x="1851397" y="452575"/>
                  <a:pt x="1056868" y="504339"/>
                  <a:pt x="529612" y="989511"/>
                </a:cubicBezTo>
                <a:lnTo>
                  <a:pt x="435319" y="1085428"/>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630602A-00A4-4834-834F-1EC6AECCFF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1682" r="15285" b="7182"/>
          <a:stretch>
            <a:fillRect/>
          </a:stretch>
        </p:blipFill>
        <p:spPr bwMode="auto">
          <a:xfrm rot="12568941">
            <a:off x="-812147" y="1066636"/>
            <a:ext cx="1950789" cy="1572889"/>
          </a:xfrm>
          <a:custGeom>
            <a:avLst/>
            <a:gdLst>
              <a:gd name="connsiteX0" fmla="*/ 0 w 2297036"/>
              <a:gd name="connsiteY0" fmla="*/ 1824044 h 1841617"/>
              <a:gd name="connsiteX1" fmla="*/ 69676 w 2297036"/>
              <a:gd name="connsiteY1" fmla="*/ 1295428 h 1841617"/>
              <a:gd name="connsiteX2" fmla="*/ 100925 w 2297036"/>
              <a:gd name="connsiteY2" fmla="*/ 1301185 h 1841617"/>
              <a:gd name="connsiteX3" fmla="*/ 1752733 w 2297036"/>
              <a:gd name="connsiteY3" fmla="*/ 147186 h 1841617"/>
              <a:gd name="connsiteX4" fmla="*/ 1779643 w 2297036"/>
              <a:gd name="connsiteY4" fmla="*/ 0 h 1841617"/>
              <a:gd name="connsiteX5" fmla="*/ 1978529 w 2297036"/>
              <a:gd name="connsiteY5" fmla="*/ 0 h 1841617"/>
              <a:gd name="connsiteX6" fmla="*/ 2297036 w 2297036"/>
              <a:gd name="connsiteY6" fmla="*/ 41981 h 1841617"/>
              <a:gd name="connsiteX7" fmla="*/ 0 w 2297036"/>
              <a:gd name="connsiteY7" fmla="*/ 1824044 h 184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7036" h="1841617">
                <a:moveTo>
                  <a:pt x="0" y="1824044"/>
                </a:moveTo>
                <a:lnTo>
                  <a:pt x="69676" y="1295428"/>
                </a:lnTo>
                <a:lnTo>
                  <a:pt x="100925" y="1301185"/>
                </a:lnTo>
                <a:cubicBezTo>
                  <a:pt x="868123" y="1402308"/>
                  <a:pt x="1577033" y="894502"/>
                  <a:pt x="1752733" y="147186"/>
                </a:cubicBezTo>
                <a:lnTo>
                  <a:pt x="1779643" y="0"/>
                </a:lnTo>
                <a:lnTo>
                  <a:pt x="1978529" y="0"/>
                </a:lnTo>
                <a:lnTo>
                  <a:pt x="2297036" y="41981"/>
                </a:lnTo>
                <a:cubicBezTo>
                  <a:pt x="2147862" y="1173739"/>
                  <a:pt x="1119444" y="1971595"/>
                  <a:pt x="0" y="1824044"/>
                </a:cubicBezTo>
                <a:close/>
              </a:path>
            </a:pathLst>
          </a:cu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3E7DF26-B5AB-32F2-DFC1-0533E836FF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3718" t="42293" r="7025" b="8179"/>
          <a:stretch>
            <a:fillRect/>
          </a:stretch>
        </p:blipFill>
        <p:spPr bwMode="auto">
          <a:xfrm rot="15655307">
            <a:off x="-2317874" y="2981141"/>
            <a:ext cx="2459203" cy="849186"/>
          </a:xfrm>
          <a:custGeom>
            <a:avLst/>
            <a:gdLst>
              <a:gd name="connsiteX0" fmla="*/ 398429 w 2906407"/>
              <a:gd name="connsiteY0" fmla="*/ 981172 h 997949"/>
              <a:gd name="connsiteX1" fmla="*/ 0 w 2906407"/>
              <a:gd name="connsiteY1" fmla="*/ 567587 h 997949"/>
              <a:gd name="connsiteX2" fmla="*/ 2906407 w 2906407"/>
              <a:gd name="connsiteY2" fmla="*/ 637738 h 997949"/>
              <a:gd name="connsiteX3" fmla="*/ 2532493 w 2906407"/>
              <a:gd name="connsiteY3" fmla="*/ 997949 h 997949"/>
              <a:gd name="connsiteX4" fmla="*/ 2434472 w 2906407"/>
              <a:gd name="connsiteY4" fmla="*/ 905845 h 997949"/>
              <a:gd name="connsiteX5" fmla="*/ 420157 w 2906407"/>
              <a:gd name="connsiteY5" fmla="*/ 957986 h 99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407" h="997949">
                <a:moveTo>
                  <a:pt x="398429" y="981172"/>
                </a:moveTo>
                <a:lnTo>
                  <a:pt x="0" y="567587"/>
                </a:lnTo>
                <a:cubicBezTo>
                  <a:pt x="813174" y="-215787"/>
                  <a:pt x="2114416" y="-184380"/>
                  <a:pt x="2906407" y="637738"/>
                </a:cubicBezTo>
                <a:lnTo>
                  <a:pt x="2532493" y="997949"/>
                </a:lnTo>
                <a:lnTo>
                  <a:pt x="2434472" y="905845"/>
                </a:lnTo>
                <a:cubicBezTo>
                  <a:pt x="1849390" y="408824"/>
                  <a:pt x="977456" y="421110"/>
                  <a:pt x="420157" y="957986"/>
                </a:cubicBezTo>
                <a:close/>
              </a:path>
            </a:pathLst>
          </a:cu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A724E50-A67D-7267-F87B-93B9A8ABB65A}"/>
              </a:ext>
            </a:extLst>
          </p:cNvPr>
          <p:cNvSpPr txBox="1"/>
          <p:nvPr/>
        </p:nvSpPr>
        <p:spPr>
          <a:xfrm>
            <a:off x="-458632" y="2699469"/>
            <a:ext cx="2096396" cy="830997"/>
          </a:xfrm>
          <a:prstGeom prst="rect">
            <a:avLst/>
          </a:prstGeom>
          <a:noFill/>
        </p:spPr>
        <p:txBody>
          <a:bodyPr wrap="square" rtlCol="0">
            <a:spAutoFit/>
          </a:bodyPr>
          <a:lstStyle/>
          <a:p>
            <a:pPr algn="ctr"/>
            <a:r>
              <a:rPr lang="en-IN" sz="4800" b="1" dirty="0">
                <a:solidFill>
                  <a:schemeClr val="accent2">
                    <a:lumMod val="75000"/>
                  </a:schemeClr>
                </a:solidFill>
              </a:rPr>
              <a:t>KPI</a:t>
            </a:r>
          </a:p>
        </p:txBody>
      </p:sp>
      <p:sp>
        <p:nvSpPr>
          <p:cNvPr id="3" name="TextBox 2">
            <a:extLst>
              <a:ext uri="{FF2B5EF4-FFF2-40B4-BE49-F238E27FC236}">
                <a16:creationId xmlns:a16="http://schemas.microsoft.com/office/drawing/2014/main" id="{282C0B82-AD84-F9BE-DE28-17DC3EAFCFC4}"/>
              </a:ext>
            </a:extLst>
          </p:cNvPr>
          <p:cNvSpPr txBox="1"/>
          <p:nvPr/>
        </p:nvSpPr>
        <p:spPr>
          <a:xfrm>
            <a:off x="3150523" y="374357"/>
            <a:ext cx="7694013" cy="830997"/>
          </a:xfrm>
          <a:prstGeom prst="rect">
            <a:avLst/>
          </a:prstGeom>
          <a:noFill/>
        </p:spPr>
        <p:txBody>
          <a:bodyPr wrap="square" rtlCol="0">
            <a:spAutoFit/>
          </a:bodyPr>
          <a:lstStyle/>
          <a:p>
            <a:pPr algn="ctr"/>
            <a:r>
              <a:rPr lang="en-IN" sz="4800" b="1" dirty="0">
                <a:solidFill>
                  <a:schemeClr val="accent2">
                    <a:lumMod val="75000"/>
                  </a:schemeClr>
                </a:solidFill>
              </a:rPr>
              <a:t>TOTAL PROFIT</a:t>
            </a:r>
          </a:p>
        </p:txBody>
      </p:sp>
    </p:spTree>
    <p:extLst>
      <p:ext uri="{BB962C8B-B14F-4D97-AF65-F5344CB8AC3E}">
        <p14:creationId xmlns:p14="http://schemas.microsoft.com/office/powerpoint/2010/main" val="9006342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55F797-EE05-0AB3-A957-4ED19D4A9370}"/>
              </a:ext>
            </a:extLst>
          </p:cNvPr>
          <p:cNvSpPr txBox="1"/>
          <p:nvPr/>
        </p:nvSpPr>
        <p:spPr>
          <a:xfrm>
            <a:off x="315141" y="1001237"/>
            <a:ext cx="9929004" cy="872483"/>
          </a:xfrm>
          <a:prstGeom prst="rect">
            <a:avLst/>
          </a:prstGeom>
          <a:noFill/>
        </p:spPr>
        <p:txBody>
          <a:bodyPr wrap="square" rtlCol="0">
            <a:spAutoFit/>
          </a:bodyPr>
          <a:lstStyle/>
          <a:p>
            <a:pPr>
              <a:lnSpc>
                <a:spcPct val="150000"/>
              </a:lnSpc>
            </a:pPr>
            <a:r>
              <a:rPr lang="en-US" dirty="0">
                <a:latin typeface="+mj-lt"/>
              </a:rPr>
              <a:t>It </a:t>
            </a:r>
            <a:r>
              <a:rPr lang="en-US" b="0" i="0" dirty="0">
                <a:effectLst/>
                <a:latin typeface="+mj-lt"/>
              </a:rPr>
              <a:t>delineates the intricate relationship among product data, order information, sales regions, and customer details</a:t>
            </a:r>
            <a:r>
              <a:rPr lang="en-US" dirty="0">
                <a:latin typeface="+mj-lt"/>
              </a:rPr>
              <a:t>.</a:t>
            </a:r>
            <a:endParaRPr lang="en-IN" dirty="0">
              <a:latin typeface="+mj-lt"/>
            </a:endParaRPr>
          </a:p>
        </p:txBody>
      </p:sp>
      <p:pic>
        <p:nvPicPr>
          <p:cNvPr id="5" name="Picture 6">
            <a:extLst>
              <a:ext uri="{FF2B5EF4-FFF2-40B4-BE49-F238E27FC236}">
                <a16:creationId xmlns:a16="http://schemas.microsoft.com/office/drawing/2014/main" id="{B07C15EB-9081-9431-079B-454D739B9BB6}"/>
              </a:ext>
            </a:extLst>
          </p:cNvPr>
          <p:cNvPicPr>
            <a:picLocks noChangeAspect="1" noChangeArrowheads="1"/>
          </p:cNvPicPr>
          <p:nvPr/>
        </p:nvPicPr>
        <p:blipFill>
          <a:blip r:embed="rId2">
            <a:alphaModFix amt="17000"/>
            <a:extLst>
              <a:ext uri="{BEBA8EAE-BF5A-486C-A8C5-ECC9F3942E4B}">
                <a14:imgProps xmlns:a14="http://schemas.microsoft.com/office/drawing/2010/main">
                  <a14:imgLayer r:embed="rId3">
                    <a14:imgEffect>
                      <a14:sharpenSoften amount="6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19050"/>
            <a:ext cx="12259735" cy="6896100"/>
          </a:xfrm>
          <a:prstGeom prst="rect">
            <a:avLst/>
          </a:prstGeom>
          <a:noFill/>
          <a:effectLst>
            <a:outerShdw blurRad="76200" dist="50800" dir="5400000" algn="ctr" rotWithShape="0">
              <a:srgbClr val="000000"/>
            </a:outerShdw>
            <a:reflection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3F8BDEE-8169-A1A7-0D94-F87C625D9D83}"/>
              </a:ext>
            </a:extLst>
          </p:cNvPr>
          <p:cNvPicPr>
            <a:picLocks noChangeAspect="1"/>
          </p:cNvPicPr>
          <p:nvPr/>
        </p:nvPicPr>
        <p:blipFill rotWithShape="1">
          <a:blip r:embed="rId4">
            <a:alphaModFix/>
          </a:blip>
          <a:srcRect l="7098"/>
          <a:stretch/>
        </p:blipFill>
        <p:spPr>
          <a:xfrm>
            <a:off x="804928" y="2022973"/>
            <a:ext cx="10053766" cy="4662578"/>
          </a:xfrm>
          <a:prstGeom prst="rect">
            <a:avLst/>
          </a:prstGeom>
          <a:solidFill>
            <a:schemeClr val="tx1"/>
          </a:solidFill>
          <a:ln>
            <a:noFill/>
          </a:ln>
        </p:spPr>
      </p:pic>
      <p:sp>
        <p:nvSpPr>
          <p:cNvPr id="6" name="TextBox 5">
            <a:extLst>
              <a:ext uri="{FF2B5EF4-FFF2-40B4-BE49-F238E27FC236}">
                <a16:creationId xmlns:a16="http://schemas.microsoft.com/office/drawing/2014/main" id="{6FA98945-43A9-27E9-3DD0-5A23851A7E10}"/>
              </a:ext>
            </a:extLst>
          </p:cNvPr>
          <p:cNvSpPr txBox="1"/>
          <p:nvPr/>
        </p:nvSpPr>
        <p:spPr>
          <a:xfrm>
            <a:off x="3875714" y="176169"/>
            <a:ext cx="3707934" cy="646331"/>
          </a:xfrm>
          <a:prstGeom prst="rect">
            <a:avLst/>
          </a:prstGeom>
          <a:noFill/>
        </p:spPr>
        <p:txBody>
          <a:bodyPr wrap="square" rtlCol="0">
            <a:spAutoFit/>
          </a:bodyPr>
          <a:lstStyle/>
          <a:p>
            <a:pPr algn="ctr"/>
            <a:r>
              <a:rPr lang="en-US" sz="3600" b="1" dirty="0">
                <a:solidFill>
                  <a:schemeClr val="accent2">
                    <a:lumMod val="50000"/>
                  </a:schemeClr>
                </a:solidFill>
              </a:rPr>
              <a:t>MODEL VIEW</a:t>
            </a:r>
            <a:endParaRPr lang="en-IN" sz="3600" b="1" dirty="0">
              <a:solidFill>
                <a:schemeClr val="accent2">
                  <a:lumMod val="50000"/>
                </a:schemeClr>
              </a:solidFill>
            </a:endParaRPr>
          </a:p>
        </p:txBody>
      </p:sp>
    </p:spTree>
    <p:extLst>
      <p:ext uri="{BB962C8B-B14F-4D97-AF65-F5344CB8AC3E}">
        <p14:creationId xmlns:p14="http://schemas.microsoft.com/office/powerpoint/2010/main" val="144351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a:extLst>
              <a:ext uri="{FF2B5EF4-FFF2-40B4-BE49-F238E27FC236}">
                <a16:creationId xmlns:a16="http://schemas.microsoft.com/office/drawing/2014/main" id="{CFE97C65-D11E-9E2E-D0D6-34FBED15876B}"/>
              </a:ext>
            </a:extLst>
          </p:cNvPr>
          <p:cNvPicPr>
            <a:picLocks noChangeAspect="1" noChangeArrowheads="1"/>
          </p:cNvPicPr>
          <p:nvPr/>
        </p:nvPicPr>
        <p:blipFill>
          <a:blip r:embed="rId2">
            <a:alphaModFix amt="17000"/>
            <a:extLst>
              <a:ext uri="{BEBA8EAE-BF5A-486C-A8C5-ECC9F3942E4B}">
                <a14:imgProps xmlns:a14="http://schemas.microsoft.com/office/drawing/2010/main">
                  <a14:imgLayer r:embed="rId3">
                    <a14:imgEffect>
                      <a14:sharpenSoften amount="6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67735" y="-38100"/>
            <a:ext cx="12259735" cy="6896100"/>
          </a:xfrm>
          <a:prstGeom prst="rect">
            <a:avLst/>
          </a:prstGeom>
          <a:noFill/>
          <a:effectLst>
            <a:outerShdw blurRad="76200" dist="50800" dir="5400000" algn="ctr" rotWithShape="0">
              <a:srgbClr val="000000"/>
            </a:outerShdw>
            <a:reflection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8DED4C2-CD6A-FBB7-9FB2-863B4B6FD37D}"/>
              </a:ext>
            </a:extLst>
          </p:cNvPr>
          <p:cNvSpPr txBox="1"/>
          <p:nvPr/>
        </p:nvSpPr>
        <p:spPr>
          <a:xfrm>
            <a:off x="261879" y="885591"/>
            <a:ext cx="10627743" cy="1200329"/>
          </a:xfrm>
          <a:prstGeom prst="rect">
            <a:avLst/>
          </a:prstGeom>
          <a:noFill/>
        </p:spPr>
        <p:txBody>
          <a:bodyPr wrap="square" rtlCol="0">
            <a:spAutoFit/>
          </a:bodyPr>
          <a:lstStyle/>
          <a:p>
            <a:pPr>
              <a:lnSpc>
                <a:spcPct val="150000"/>
              </a:lnSpc>
            </a:pPr>
            <a:r>
              <a:rPr lang="en-US" sz="1800" b="0" i="0" dirty="0">
                <a:effectLst/>
                <a:latin typeface="+mj-lt"/>
              </a:rPr>
              <a:t>The customer details image provides a comprehensive view of customer distribution across various regions within the sales country. </a:t>
            </a:r>
            <a:endParaRPr lang="en-IN" sz="1800" dirty="0">
              <a:latin typeface="+mj-lt"/>
            </a:endParaRPr>
          </a:p>
          <a:p>
            <a:endParaRPr lang="en-IN" dirty="0"/>
          </a:p>
        </p:txBody>
      </p:sp>
      <p:sp>
        <p:nvSpPr>
          <p:cNvPr id="12" name="TextBox 11">
            <a:extLst>
              <a:ext uri="{FF2B5EF4-FFF2-40B4-BE49-F238E27FC236}">
                <a16:creationId xmlns:a16="http://schemas.microsoft.com/office/drawing/2014/main" id="{9B9B7663-E8BE-BC09-BBE8-A634FFC3CFEF}"/>
              </a:ext>
            </a:extLst>
          </p:cNvPr>
          <p:cNvSpPr txBox="1"/>
          <p:nvPr/>
        </p:nvSpPr>
        <p:spPr>
          <a:xfrm>
            <a:off x="3305262" y="201336"/>
            <a:ext cx="5377344" cy="646331"/>
          </a:xfrm>
          <a:prstGeom prst="rect">
            <a:avLst/>
          </a:prstGeom>
          <a:noFill/>
        </p:spPr>
        <p:txBody>
          <a:bodyPr wrap="square" rtlCol="0">
            <a:spAutoFit/>
          </a:bodyPr>
          <a:lstStyle/>
          <a:p>
            <a:pPr algn="ctr"/>
            <a:r>
              <a:rPr lang="en-US" sz="3600" b="1" dirty="0">
                <a:solidFill>
                  <a:schemeClr val="accent2">
                    <a:lumMod val="50000"/>
                  </a:schemeClr>
                </a:solidFill>
              </a:rPr>
              <a:t>CUSTOMER ANALYSIS</a:t>
            </a:r>
            <a:endParaRPr lang="en-IN" sz="3600" b="1" dirty="0">
              <a:solidFill>
                <a:schemeClr val="accent2">
                  <a:lumMod val="50000"/>
                </a:schemeClr>
              </a:solidFill>
            </a:endParaRPr>
          </a:p>
        </p:txBody>
      </p:sp>
      <p:pic>
        <p:nvPicPr>
          <p:cNvPr id="4" name="Picture 3">
            <a:extLst>
              <a:ext uri="{FF2B5EF4-FFF2-40B4-BE49-F238E27FC236}">
                <a16:creationId xmlns:a16="http://schemas.microsoft.com/office/drawing/2014/main" id="{3DAEA059-D003-48E4-9DE4-81ADDADAB744}"/>
              </a:ext>
            </a:extLst>
          </p:cNvPr>
          <p:cNvPicPr>
            <a:picLocks noChangeAspect="1"/>
          </p:cNvPicPr>
          <p:nvPr/>
        </p:nvPicPr>
        <p:blipFill rotWithShape="1">
          <a:blip r:embed="rId4"/>
          <a:srcRect l="1205" t="998" r="6681" b="5432"/>
          <a:stretch/>
        </p:blipFill>
        <p:spPr>
          <a:xfrm>
            <a:off x="1112808" y="1759788"/>
            <a:ext cx="8987602" cy="5063441"/>
          </a:xfrm>
          <a:prstGeom prst="rect">
            <a:avLst/>
          </a:prstGeom>
        </p:spPr>
      </p:pic>
    </p:spTree>
    <p:extLst>
      <p:ext uri="{BB962C8B-B14F-4D97-AF65-F5344CB8AC3E}">
        <p14:creationId xmlns:p14="http://schemas.microsoft.com/office/powerpoint/2010/main" val="196414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567</TotalTime>
  <Words>342</Words>
  <Application>Microsoft Office PowerPoint</Application>
  <PresentationFormat>Widescreen</PresentationFormat>
  <Paragraphs>39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Anjali Kaushik</dc:creator>
  <cp:lastModifiedBy>Anjali Kaushik</cp:lastModifiedBy>
  <cp:revision>7</cp:revision>
  <dcterms:created xsi:type="dcterms:W3CDTF">2024-02-27T14:25:58Z</dcterms:created>
  <dcterms:modified xsi:type="dcterms:W3CDTF">2024-03-01T13:25:42Z</dcterms:modified>
</cp:coreProperties>
</file>